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sdx" ContentType="application/vnd.ms-visio.drawing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6" r:id="rId2"/>
    <p:sldId id="268" r:id="rId3"/>
    <p:sldId id="270" r:id="rId4"/>
    <p:sldId id="289" r:id="rId5"/>
    <p:sldId id="291" r:id="rId6"/>
    <p:sldId id="290" r:id="rId7"/>
    <p:sldId id="292" r:id="rId8"/>
    <p:sldId id="293" r:id="rId9"/>
    <p:sldId id="269" r:id="rId10"/>
    <p:sldId id="271" r:id="rId11"/>
    <p:sldId id="273" r:id="rId12"/>
    <p:sldId id="275" r:id="rId13"/>
    <p:sldId id="331" r:id="rId14"/>
    <p:sldId id="277" r:id="rId15"/>
    <p:sldId id="260" r:id="rId16"/>
    <p:sldId id="278" r:id="rId17"/>
    <p:sldId id="279" r:id="rId18"/>
    <p:sldId id="281" r:id="rId19"/>
    <p:sldId id="282" r:id="rId20"/>
    <p:sldId id="284" r:id="rId21"/>
    <p:sldId id="283" r:id="rId22"/>
    <p:sldId id="285" r:id="rId23"/>
    <p:sldId id="286" r:id="rId24"/>
    <p:sldId id="287" r:id="rId25"/>
    <p:sldId id="288" r:id="rId26"/>
    <p:sldId id="294" r:id="rId27"/>
    <p:sldId id="295" r:id="rId28"/>
    <p:sldId id="302" r:id="rId29"/>
    <p:sldId id="305" r:id="rId30"/>
    <p:sldId id="306" r:id="rId31"/>
    <p:sldId id="304" r:id="rId32"/>
    <p:sldId id="309" r:id="rId33"/>
    <p:sldId id="310" r:id="rId34"/>
    <p:sldId id="311" r:id="rId35"/>
    <p:sldId id="312" r:id="rId36"/>
    <p:sldId id="313" r:id="rId37"/>
    <p:sldId id="314" r:id="rId38"/>
    <p:sldId id="298" r:id="rId39"/>
    <p:sldId id="297" r:id="rId40"/>
    <p:sldId id="299" r:id="rId41"/>
    <p:sldId id="300" r:id="rId42"/>
    <p:sldId id="301" r:id="rId43"/>
    <p:sldId id="307" r:id="rId44"/>
    <p:sldId id="308" r:id="rId45"/>
    <p:sldId id="315" r:id="rId46"/>
    <p:sldId id="316" r:id="rId47"/>
    <p:sldId id="326" r:id="rId48"/>
    <p:sldId id="327" r:id="rId49"/>
    <p:sldId id="328" r:id="rId50"/>
    <p:sldId id="329" r:id="rId51"/>
    <p:sldId id="317" r:id="rId52"/>
    <p:sldId id="319" r:id="rId53"/>
    <p:sldId id="320" r:id="rId54"/>
    <p:sldId id="321" r:id="rId55"/>
    <p:sldId id="322" r:id="rId56"/>
    <p:sldId id="323" r:id="rId57"/>
    <p:sldId id="325" r:id="rId58"/>
    <p:sldId id="330" r:id="rId59"/>
    <p:sldId id="333" r:id="rId60"/>
    <p:sldId id="332" r:id="rId61"/>
    <p:sldId id="334" r:id="rId62"/>
    <p:sldId id="336" r:id="rId63"/>
    <p:sldId id="335" r:id="rId64"/>
    <p:sldId id="338" r:id="rId65"/>
    <p:sldId id="341" r:id="rId66"/>
    <p:sldId id="342" r:id="rId67"/>
    <p:sldId id="343" r:id="rId68"/>
    <p:sldId id="344" r:id="rId69"/>
    <p:sldId id="345" r:id="rId70"/>
    <p:sldId id="347" r:id="rId71"/>
    <p:sldId id="349" r:id="rId72"/>
    <p:sldId id="350" r:id="rId73"/>
    <p:sldId id="351" r:id="rId74"/>
    <p:sldId id="267" r:id="rId75"/>
  </p:sldIdLst>
  <p:sldSz cx="9144000" cy="6858000" type="screen4x3"/>
  <p:notesSz cx="6858000" cy="9144000"/>
  <p:embeddedFontLst>
    <p:embeddedFont>
      <p:font typeface="Aller" panose="02000503030000020004" pitchFamily="2" charset="0"/>
      <p:regular r:id="rId78"/>
      <p:bold r:id="rId79"/>
      <p:italic r:id="rId80"/>
      <p:boldItalic r:id="rId81"/>
    </p:embeddedFont>
    <p:embeddedFont>
      <p:font typeface="Cambria Math" panose="02040503050406030204" pitchFamily="18" charset="0"/>
      <p:regular r:id="rId82"/>
    </p:embeddedFont>
    <p:embeddedFont>
      <p:font typeface="Calibri" panose="020F0502020204030204" pitchFamily="34" charset="0"/>
      <p:regular r:id="rId83"/>
      <p:bold r:id="rId84"/>
      <p:italic r:id="rId85"/>
      <p:boldItalic r:id="rId86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8219EC-0C25-42F8-ACAB-9891D741DBA4}">
          <p14:sldIdLst>
            <p14:sldId id="256"/>
          </p14:sldIdLst>
        </p14:section>
        <p14:section name="Department Presentation" id="{0114E59A-B021-4DEA-BDE4-BB6EC49C2F4D}">
          <p14:sldIdLst>
            <p14:sldId id="268"/>
            <p14:sldId id="270"/>
            <p14:sldId id="289"/>
            <p14:sldId id="291"/>
            <p14:sldId id="290"/>
            <p14:sldId id="292"/>
            <p14:sldId id="293"/>
            <p14:sldId id="269"/>
            <p14:sldId id="271"/>
            <p14:sldId id="273"/>
            <p14:sldId id="275"/>
            <p14:sldId id="331"/>
            <p14:sldId id="277"/>
            <p14:sldId id="260"/>
            <p14:sldId id="278"/>
            <p14:sldId id="279"/>
            <p14:sldId id="281"/>
            <p14:sldId id="282"/>
            <p14:sldId id="284"/>
            <p14:sldId id="283"/>
            <p14:sldId id="285"/>
            <p14:sldId id="286"/>
            <p14:sldId id="287"/>
            <p14:sldId id="288"/>
            <p14:sldId id="294"/>
            <p14:sldId id="295"/>
            <p14:sldId id="302"/>
            <p14:sldId id="305"/>
            <p14:sldId id="306"/>
            <p14:sldId id="304"/>
            <p14:sldId id="309"/>
            <p14:sldId id="310"/>
            <p14:sldId id="311"/>
            <p14:sldId id="312"/>
            <p14:sldId id="313"/>
            <p14:sldId id="314"/>
            <p14:sldId id="298"/>
            <p14:sldId id="297"/>
            <p14:sldId id="299"/>
            <p14:sldId id="300"/>
            <p14:sldId id="301"/>
            <p14:sldId id="307"/>
            <p14:sldId id="308"/>
            <p14:sldId id="315"/>
            <p14:sldId id="316"/>
            <p14:sldId id="326"/>
            <p14:sldId id="327"/>
            <p14:sldId id="328"/>
            <p14:sldId id="329"/>
            <p14:sldId id="317"/>
            <p14:sldId id="319"/>
            <p14:sldId id="320"/>
            <p14:sldId id="321"/>
            <p14:sldId id="322"/>
            <p14:sldId id="323"/>
            <p14:sldId id="325"/>
            <p14:sldId id="330"/>
            <p14:sldId id="333"/>
            <p14:sldId id="332"/>
            <p14:sldId id="334"/>
            <p14:sldId id="336"/>
            <p14:sldId id="335"/>
            <p14:sldId id="338"/>
            <p14:sldId id="341"/>
            <p14:sldId id="342"/>
            <p14:sldId id="343"/>
            <p14:sldId id="344"/>
            <p14:sldId id="345"/>
            <p14:sldId id="347"/>
            <p14:sldId id="349"/>
            <p14:sldId id="350"/>
            <p14:sldId id="351"/>
          </p14:sldIdLst>
        </p14:section>
        <p14:section name="MAIN RESEARCH LINES &amp; RESULTS" id="{7D65F687-77FA-4875-906C-27FD546648F7}">
          <p14:sldIdLst/>
        </p14:section>
        <p14:section name="FUTURE PLANS" id="{3A9F34F7-DEB9-4A1B-A4A8-4366D924AAA6}">
          <p14:sldIdLst>
            <p14:sldId id="26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E101"/>
    <a:srgbClr val="B56EBC"/>
    <a:srgbClr val="E844D4"/>
    <a:srgbClr val="777777"/>
    <a:srgbClr val="969696"/>
    <a:srgbClr val="C09200"/>
    <a:srgbClr val="E0E0E0"/>
    <a:srgbClr val="EB7991"/>
    <a:srgbClr val="004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915" autoAdjust="0"/>
  </p:normalViewPr>
  <p:slideViewPr>
    <p:cSldViewPr>
      <p:cViewPr>
        <p:scale>
          <a:sx n="100" d="100"/>
          <a:sy n="100" d="100"/>
        </p:scale>
        <p:origin x="-1284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9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712"/>
    </p:cViewPr>
  </p:sorter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84" Type="http://schemas.openxmlformats.org/officeDocument/2006/relationships/font" Target="fonts/font7.fntdata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2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F4D8E-8FEE-4638-B4DB-EF63DA5419F0}" type="datetimeFigureOut">
              <a:rPr lang="es-ES" smtClean="0"/>
              <a:t>20/01/2016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A2F53-7943-49BE-8A9A-D20CA0C9A87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7022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DB71A-CD6A-4A37-8CFD-9BADD0848D77}" type="datetimeFigureOut">
              <a:rPr lang="es-ES" smtClean="0"/>
              <a:t>20/01/2016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99E72-CB38-4F12-87EF-E621BD19527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1306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9E72-CB38-4F12-87EF-E621BD195274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6431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262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323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9E72-CB38-4F12-87EF-E621BD195274}" type="slidenum">
              <a:rPr lang="es-ES" smtClean="0"/>
              <a:t>72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3868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TODO: refaire 2</a:t>
            </a:r>
            <a:r>
              <a:rPr lang="fr-FR" baseline="30000" dirty="0" smtClean="0"/>
              <a:t>e</a:t>
            </a:r>
            <a:r>
              <a:rPr lang="fr-FR" dirty="0" smtClean="0"/>
              <a:t> figure en mode log10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9E72-CB38-4F12-87EF-E621BD195274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5751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TODO: refaire 2</a:t>
            </a:r>
            <a:r>
              <a:rPr lang="fr-FR" baseline="30000" dirty="0" smtClean="0"/>
              <a:t>e</a:t>
            </a:r>
            <a:r>
              <a:rPr lang="fr-FR" dirty="0" smtClean="0"/>
              <a:t> figure en mode log10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9E72-CB38-4F12-87EF-E621BD195274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5751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114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518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316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068960"/>
            <a:ext cx="7772400" cy="747514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61048"/>
            <a:ext cx="6400800" cy="8640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067" y="1196752"/>
            <a:ext cx="4971941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251520" y="188640"/>
            <a:ext cx="3894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0" dirty="0" smtClean="0">
                <a:solidFill>
                  <a:schemeClr val="bg1"/>
                </a:solidFill>
              </a:rPr>
              <a:t>www.bsc.es</a:t>
            </a:r>
            <a:endParaRPr lang="es-ES" sz="2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040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736" y="6356350"/>
            <a:ext cx="6336704" cy="41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6357553"/>
            <a:ext cx="442392" cy="412838"/>
          </a:xfrm>
          <a:prstGeom prst="rect">
            <a:avLst/>
          </a:prstGeom>
        </p:spPr>
        <p:txBody>
          <a:bodyPr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928992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ts val="3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107504" y="980728"/>
            <a:ext cx="8928992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5768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371181"/>
            <a:ext cx="7772400" cy="1362075"/>
          </a:xfrm>
        </p:spPr>
        <p:txBody>
          <a:bodyPr anchor="t">
            <a:normAutofit/>
          </a:bodyPr>
          <a:lstStyle>
            <a:lvl1pPr algn="r">
              <a:defRPr sz="2800" b="1" cap="all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52936"/>
            <a:ext cx="3217140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912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4" y="1052736"/>
            <a:ext cx="4388296" cy="5112568"/>
          </a:xfrm>
        </p:spPr>
        <p:txBody>
          <a:bodyPr>
            <a:normAutofit/>
          </a:bodyPr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2736"/>
            <a:ext cx="4388296" cy="5112568"/>
          </a:xfrm>
        </p:spPr>
        <p:txBody>
          <a:bodyPr>
            <a:normAutofit/>
          </a:bodyPr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736" y="6356350"/>
            <a:ext cx="6336704" cy="41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6357553"/>
            <a:ext cx="442392" cy="412838"/>
          </a:xfrm>
          <a:prstGeom prst="rect">
            <a:avLst/>
          </a:prstGeom>
        </p:spPr>
        <p:txBody>
          <a:bodyPr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928992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4002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 anchor="b"/>
          <a:lstStyle/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1457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736" y="6356350"/>
            <a:ext cx="6336704" cy="41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6357553"/>
            <a:ext cx="442392" cy="412838"/>
          </a:xfrm>
          <a:prstGeom prst="rect">
            <a:avLst/>
          </a:prstGeom>
        </p:spPr>
        <p:txBody>
          <a:bodyPr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4524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068960"/>
            <a:ext cx="7772400" cy="747514"/>
          </a:xfrm>
        </p:spPr>
        <p:txBody>
          <a:bodyPr anchor="ctr">
            <a:normAutofit/>
          </a:bodyPr>
          <a:lstStyle>
            <a:lvl1pPr algn="ctr">
              <a:defRPr sz="32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61048"/>
            <a:ext cx="6400800" cy="8640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067" y="1196752"/>
            <a:ext cx="4971941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251520" y="188640"/>
            <a:ext cx="3894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0" dirty="0" smtClean="0">
                <a:solidFill>
                  <a:schemeClr val="bg1"/>
                </a:solidFill>
              </a:rPr>
              <a:t>www.bsc.es</a:t>
            </a:r>
            <a:endParaRPr lang="es-ES" sz="2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834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  <a:prstGeom prst="rect">
            <a:avLst/>
          </a:prstGeom>
        </p:spPr>
        <p:txBody>
          <a:bodyPr/>
          <a:lstStyle/>
          <a:p>
            <a:fld id="{8632A60A-9CEC-42A4-A6A2-D3ED1B1E10C6}" type="datetime1">
              <a:rPr lang="fr-FR" smtClean="0"/>
              <a:pPr/>
              <a:t>21/01/2016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385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2867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928992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980728"/>
            <a:ext cx="8928992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736" y="6356350"/>
            <a:ext cx="6336704" cy="41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6357553"/>
            <a:ext cx="442392" cy="412838"/>
          </a:xfrm>
          <a:prstGeom prst="rect">
            <a:avLst/>
          </a:prstGeom>
        </p:spPr>
        <p:txBody>
          <a:bodyPr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309320"/>
            <a:ext cx="1878899" cy="461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430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7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2"/>
        </a:buBlip>
        <a:defRPr sz="2400" kern="1200">
          <a:solidFill>
            <a:srgbClr val="004990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499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00499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499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00499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microsoft.com/office/2007/relationships/hdphoto" Target="../media/hdphoto2.wdp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9.e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9.emf"/><Relationship Id="rId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3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18.png"/><Relationship Id="rId10" Type="http://schemas.openxmlformats.org/officeDocument/2006/relationships/image" Target="../media/image37.png"/><Relationship Id="rId4" Type="http://schemas.openxmlformats.org/officeDocument/2006/relationships/image" Target="../media/image33.emf"/><Relationship Id="rId9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44.png"/><Relationship Id="rId3" Type="http://schemas.openxmlformats.org/officeDocument/2006/relationships/oleObject" Target="../embeddings/oleObject19.bin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0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5" Type="http://schemas.openxmlformats.org/officeDocument/2006/relationships/image" Target="../media/image18.png"/><Relationship Id="rId10" Type="http://schemas.openxmlformats.org/officeDocument/2006/relationships/image" Target="../media/image41.png"/><Relationship Id="rId4" Type="http://schemas.openxmlformats.org/officeDocument/2006/relationships/image" Target="../media/image40.emf"/><Relationship Id="rId9" Type="http://schemas.openxmlformats.org/officeDocument/2006/relationships/image" Target="../media/image22.png"/><Relationship Id="rId1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4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4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4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4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49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oleObject" Target="../embeddings/oleObject25.bin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0.pn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49.emf"/><Relationship Id="rId9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5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5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5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67.emf"/><Relationship Id="rId4" Type="http://schemas.openxmlformats.org/officeDocument/2006/relationships/package" Target="../embeddings/Dessin_Microsoft_Visio81.vsd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68.emf"/><Relationship Id="rId4" Type="http://schemas.openxmlformats.org/officeDocument/2006/relationships/package" Target="../embeddings/Dessin_Microsoft_Visio92.vsd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69.emf"/><Relationship Id="rId4" Type="http://schemas.openxmlformats.org/officeDocument/2006/relationships/package" Target="../embeddings/Dessin_Microsoft_Visio103.vsd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70.emf"/><Relationship Id="rId4" Type="http://schemas.openxmlformats.org/officeDocument/2006/relationships/package" Target="../embeddings/Dessin_Microsoft_Visio114.vsd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71.emf"/><Relationship Id="rId4" Type="http://schemas.openxmlformats.org/officeDocument/2006/relationships/package" Target="../embeddings/Dessin_Microsoft_Visio125.vsdx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67.png"/><Relationship Id="rId3" Type="http://schemas.openxmlformats.org/officeDocument/2006/relationships/notesSlide" Target="../notesSlides/notesSlide12.xml"/><Relationship Id="rId12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72.emf"/><Relationship Id="rId11" Type="http://schemas.openxmlformats.org/officeDocument/2006/relationships/image" Target="../media/image640.png"/><Relationship Id="rId5" Type="http://schemas.openxmlformats.org/officeDocument/2006/relationships/package" Target="../embeddings/Dessin_Microsoft_Visio136.vsdx"/><Relationship Id="rId10" Type="http://schemas.openxmlformats.org/officeDocument/2006/relationships/image" Target="../media/image630.png"/><Relationship Id="rId4" Type="http://schemas.openxmlformats.org/officeDocument/2006/relationships/image" Target="../media/image73.png"/><Relationship Id="rId9" Type="http://schemas.openxmlformats.org/officeDocument/2006/relationships/image" Target="../media/image62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444208" y="5969024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RS" sz="1400" dirty="0" smtClean="0">
                <a:solidFill>
                  <a:schemeClr val="bg1"/>
                </a:solidFill>
                <a:latin typeface="Aller" panose="02000503030000020004" pitchFamily="2" charset="0"/>
              </a:rPr>
              <a:t>Barcelona, </a:t>
            </a:r>
            <a:r>
              <a:rPr lang="fr-FR" sz="1400" dirty="0" smtClean="0">
                <a:solidFill>
                  <a:schemeClr val="bg1"/>
                </a:solidFill>
                <a:latin typeface="Aller" panose="02000503030000020004" pitchFamily="2" charset="0"/>
              </a:rPr>
              <a:t>08/01/2016</a:t>
            </a:r>
            <a:endParaRPr lang="es-ES" sz="1400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3648" y="4875050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Aller" panose="02000503030000020004" pitchFamily="2" charset="0"/>
                <a:cs typeface="Arial" pitchFamily="34" charset="0"/>
              </a:rPr>
              <a:t>Damien </a:t>
            </a:r>
            <a:r>
              <a:rPr lang="fr-FR" dirty="0" err="1" smtClean="0">
                <a:solidFill>
                  <a:schemeClr val="bg1"/>
                </a:solidFill>
                <a:latin typeface="Aller" panose="02000503030000020004" pitchFamily="2" charset="0"/>
                <a:cs typeface="Arial" pitchFamily="34" charset="0"/>
              </a:rPr>
              <a:t>Dosimont</a:t>
            </a:r>
            <a:endParaRPr lang="es-ES" dirty="0">
              <a:solidFill>
                <a:schemeClr val="bg1"/>
              </a:solidFill>
              <a:latin typeface="Aller" panose="02000503030000020004" pitchFamily="2" charset="0"/>
              <a:cs typeface="Arial" pitchFamily="34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IMPROVING THE PERFORMANCE TOOLS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8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10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Current</a:t>
            </a:r>
            <a:r>
              <a:rPr lang="fr-FR" dirty="0" smtClean="0">
                <a:latin typeface="Aller" panose="02000503030000020004" pitchFamily="2" charset="0"/>
              </a:rPr>
              <a:t> technique (2)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Select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es-ES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representative</a:t>
            </a:r>
            <a:r>
              <a:rPr lang="es-ES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es-ES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routines</a:t>
            </a:r>
            <a:endParaRPr lang="es-ES" dirty="0">
              <a:solidFill>
                <a:schemeClr val="accent6">
                  <a:lumMod val="50000"/>
                </a:schemeClr>
              </a:solidFill>
              <a:latin typeface="Aller" panose="02000503030000020004" pitchFamily="2" charset="0"/>
            </a:endParaRPr>
          </a:p>
          <a:p>
            <a:pPr lvl="1"/>
            <a:r>
              <a:rPr lang="fr-FR" dirty="0" err="1" smtClean="0">
                <a:latin typeface="Aller" panose="02000503030000020004" pitchFamily="2" charset="0"/>
              </a:rPr>
              <a:t>Recursively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dismiss</a:t>
            </a:r>
            <a:r>
              <a:rPr lang="fr-FR" dirty="0" smtClean="0">
                <a:latin typeface="Aller" panose="02000503030000020004" pitchFamily="2" charset="0"/>
              </a:rPr>
              <a:t> the routines </a:t>
            </a:r>
            <a:r>
              <a:rPr lang="fr-FR" dirty="0" err="1" smtClean="0">
                <a:latin typeface="Aller" panose="02000503030000020004" pitchFamily="2" charset="0"/>
              </a:rPr>
              <a:t>according</a:t>
            </a:r>
            <a:r>
              <a:rPr lang="fr-FR" dirty="0" smtClean="0">
                <a:latin typeface="Aller" panose="02000503030000020004" pitchFamily="2" charset="0"/>
              </a:rPr>
              <a:t> to the </a:t>
            </a:r>
            <a:r>
              <a:rPr lang="fr-FR" dirty="0" err="1" smtClean="0">
                <a:latin typeface="Aller" panose="02000503030000020004" pitchFamily="2" charset="0"/>
              </a:rPr>
              <a:t>consecutive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sample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number</a:t>
            </a:r>
            <a:r>
              <a:rPr lang="fr-FR" dirty="0" smtClean="0">
                <a:latin typeface="Aller" panose="02000503030000020004" pitchFamily="2" charset="0"/>
              </a:rPr>
              <a:t> and the minimal duration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2484516" y="3429000"/>
            <a:ext cx="914401" cy="1367437"/>
            <a:chOff x="539551" y="2996952"/>
            <a:chExt cx="914401" cy="1367437"/>
          </a:xfrm>
          <a:solidFill>
            <a:sysClr val="window" lastClr="FFFFFF"/>
          </a:solidFill>
        </p:grpSpPr>
        <p:sp>
          <p:nvSpPr>
            <p:cNvPr id="53" name="Rectangle 52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9551" y="3907189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579105" y="2966591"/>
            <a:ext cx="914400" cy="1371600"/>
            <a:chOff x="539552" y="2996952"/>
            <a:chExt cx="914400" cy="1371600"/>
          </a:xfrm>
          <a:solidFill>
            <a:sysClr val="window" lastClr="FFFFFF"/>
          </a:solidFill>
        </p:grpSpPr>
        <p:sp>
          <p:nvSpPr>
            <p:cNvPr id="57" name="Rectangle 56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8064A2">
                <a:lumMod val="60000"/>
                <a:lumOff val="40000"/>
              </a:srgbClr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e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673693" y="3891442"/>
            <a:ext cx="914400" cy="1371600"/>
            <a:chOff x="539552" y="3454152"/>
            <a:chExt cx="914400" cy="1371600"/>
          </a:xfrm>
          <a:solidFill>
            <a:sysClr val="window" lastClr="FFFFFF"/>
          </a:solidFill>
        </p:grpSpPr>
        <p:sp>
          <p:nvSpPr>
            <p:cNvPr id="61" name="Rectangle 60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39552" y="4368552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768281" y="2970039"/>
            <a:ext cx="914400" cy="1371600"/>
            <a:chOff x="539552" y="2996952"/>
            <a:chExt cx="914400" cy="1371600"/>
          </a:xfrm>
          <a:solidFill>
            <a:sysClr val="window" lastClr="FFFFFF"/>
          </a:solidFill>
        </p:grpSpPr>
        <p:sp>
          <p:nvSpPr>
            <p:cNvPr id="65" name="Rectangle 64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25400" cap="flat" cmpd="sng" algn="ctr">
              <a:solidFill>
                <a:srgbClr val="4BACC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862870" y="2966591"/>
            <a:ext cx="914400" cy="1371600"/>
            <a:chOff x="539552" y="2996952"/>
            <a:chExt cx="914400" cy="1371600"/>
          </a:xfrm>
          <a:solidFill>
            <a:sysClr val="window" lastClr="FFFFFF"/>
          </a:solidFill>
        </p:grpSpPr>
        <p:sp>
          <p:nvSpPr>
            <p:cNvPr id="69" name="Rectangle 68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8064A2">
                <a:lumMod val="60000"/>
                <a:lumOff val="40000"/>
              </a:srgbClr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e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sp>
        <p:nvSpPr>
          <p:cNvPr id="72" name="Rectangle 71"/>
          <p:cNvSpPr/>
          <p:nvPr/>
        </p:nvSpPr>
        <p:spPr>
          <a:xfrm>
            <a:off x="3579102" y="4343400"/>
            <a:ext cx="914400" cy="457200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24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24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2484517" y="4805842"/>
            <a:ext cx="2008988" cy="457200"/>
            <a:chOff x="2483863" y="5543632"/>
            <a:chExt cx="2008988" cy="457200"/>
          </a:xfrm>
        </p:grpSpPr>
        <p:sp>
          <p:nvSpPr>
            <p:cNvPr id="74" name="Rectangle 73"/>
            <p:cNvSpPr/>
            <p:nvPr/>
          </p:nvSpPr>
          <p:spPr>
            <a:xfrm>
              <a:off x="3578451" y="5543632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483863" y="5543632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767854" y="4338191"/>
            <a:ext cx="914400" cy="914400"/>
            <a:chOff x="4825439" y="4809653"/>
            <a:chExt cx="914400" cy="914400"/>
          </a:xfrm>
        </p:grpSpPr>
        <p:sp>
          <p:nvSpPr>
            <p:cNvPr id="77" name="Rectangle 76"/>
            <p:cNvSpPr/>
            <p:nvPr/>
          </p:nvSpPr>
          <p:spPr>
            <a:xfrm>
              <a:off x="4825439" y="4809653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</a:t>
              </a: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825439" y="5266853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862870" y="4338191"/>
            <a:ext cx="914400" cy="914400"/>
            <a:chOff x="4825439" y="4809653"/>
            <a:chExt cx="914400" cy="914400"/>
          </a:xfrm>
        </p:grpSpPr>
        <p:sp>
          <p:nvSpPr>
            <p:cNvPr id="80" name="Rectangle 79"/>
            <p:cNvSpPr/>
            <p:nvPr/>
          </p:nvSpPr>
          <p:spPr>
            <a:xfrm>
              <a:off x="4825439" y="4809653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</a:t>
              </a: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825439" y="5266853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484516" y="3424837"/>
            <a:ext cx="5292754" cy="461363"/>
            <a:chOff x="2483862" y="4162627"/>
            <a:chExt cx="5292754" cy="461363"/>
          </a:xfrm>
        </p:grpSpPr>
        <p:cxnSp>
          <p:nvCxnSpPr>
            <p:cNvPr id="83" name="Straight Connector 82"/>
            <p:cNvCxnSpPr/>
            <p:nvPr/>
          </p:nvCxnSpPr>
          <p:spPr bwMode="auto">
            <a:xfrm>
              <a:off x="2483862" y="4162627"/>
              <a:ext cx="2008989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Straight Connector 83"/>
            <p:cNvCxnSpPr/>
            <p:nvPr/>
          </p:nvCxnSpPr>
          <p:spPr bwMode="auto">
            <a:xfrm>
              <a:off x="4492848" y="4162627"/>
              <a:ext cx="3" cy="45720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Straight Connector 84"/>
            <p:cNvCxnSpPr/>
            <p:nvPr/>
          </p:nvCxnSpPr>
          <p:spPr bwMode="auto">
            <a:xfrm>
              <a:off x="4492851" y="4619827"/>
              <a:ext cx="1274776" cy="4163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Straight Connector 85"/>
            <p:cNvCxnSpPr/>
            <p:nvPr/>
          </p:nvCxnSpPr>
          <p:spPr bwMode="auto">
            <a:xfrm flipH="1" flipV="1">
              <a:off x="5760392" y="4166790"/>
              <a:ext cx="7235" cy="453037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Straight Connector 86"/>
            <p:cNvCxnSpPr/>
            <p:nvPr/>
          </p:nvCxnSpPr>
          <p:spPr bwMode="auto">
            <a:xfrm>
              <a:off x="5760392" y="4162627"/>
              <a:ext cx="2016224" cy="4163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8" name="Group 87"/>
          <p:cNvGrpSpPr/>
          <p:nvPr/>
        </p:nvGrpSpPr>
        <p:grpSpPr>
          <a:xfrm>
            <a:off x="3579054" y="2937810"/>
            <a:ext cx="4198663" cy="457200"/>
            <a:chOff x="3578400" y="3682677"/>
            <a:chExt cx="4198663" cy="457200"/>
          </a:xfrm>
          <a:solidFill>
            <a:sysClr val="window" lastClr="FFFFFF"/>
          </a:solidFill>
        </p:grpSpPr>
        <p:sp>
          <p:nvSpPr>
            <p:cNvPr id="89" name="Rectangle 88"/>
            <p:cNvSpPr/>
            <p:nvPr/>
          </p:nvSpPr>
          <p:spPr>
            <a:xfrm>
              <a:off x="3578400" y="3682677"/>
              <a:ext cx="914400" cy="4572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e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767200" y="3682677"/>
              <a:ext cx="914400" cy="4572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862663" y="3682677"/>
              <a:ext cx="914400" cy="4572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e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-45120" y="4254076"/>
            <a:ext cx="2353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</a:rPr>
              <a:t>e</a:t>
            </a:r>
            <a:r>
              <a:rPr kumimoji="0" lang="es-ES" sz="1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</a:rPr>
              <a:t>.g</a:t>
            </a:r>
            <a:r>
              <a:rPr kumimoji="0" lang="es-E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</a:rPr>
              <a:t>. At </a:t>
            </a:r>
            <a:r>
              <a:rPr kumimoji="0" lang="es-ES" sz="1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</a:rPr>
              <a:t>least</a:t>
            </a:r>
            <a:r>
              <a:rPr kumimoji="0" lang="es-E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</a:rPr>
              <a:t> 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  <a:cs typeface="Arial" pitchFamily="34" charset="0"/>
              </a:rPr>
              <a:t>consecutive</a:t>
            </a:r>
            <a:r>
              <a:rPr kumimoji="0" lang="es-E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</a:rPr>
              <a:t> </a:t>
            </a:r>
            <a:r>
              <a:rPr kumimoji="0" lang="es-ES" sz="1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</a:rPr>
              <a:t>samples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ller" panose="02000503030000020004" pitchFamily="2" charset="0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2819317" y="2537991"/>
            <a:ext cx="4623153" cy="244800"/>
            <a:chOff x="2818663" y="6739379"/>
            <a:chExt cx="4623153" cy="244800"/>
          </a:xfrm>
        </p:grpSpPr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8663" y="6739379"/>
              <a:ext cx="244800" cy="244800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251" y="6739379"/>
              <a:ext cx="244800" cy="244800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39" y="6739379"/>
              <a:ext cx="244800" cy="244800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427" y="6739379"/>
              <a:ext cx="244800" cy="244800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016" y="6739379"/>
              <a:ext cx="244800" cy="244800"/>
            </a:xfrm>
            <a:prstGeom prst="rect">
              <a:avLst/>
            </a:prstGeom>
          </p:spPr>
        </p:pic>
      </p:grpSp>
      <p:sp>
        <p:nvSpPr>
          <p:cNvPr id="99" name="TextBox 98"/>
          <p:cNvSpPr txBox="1"/>
          <p:nvPr/>
        </p:nvSpPr>
        <p:spPr>
          <a:xfrm>
            <a:off x="6467341" y="6381328"/>
            <a:ext cx="238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[</a:t>
            </a:r>
            <a:r>
              <a:rPr lang="fr-FR" dirty="0" err="1" smtClean="0">
                <a:latin typeface="Aller" panose="02000503030000020004" pitchFamily="2" charset="0"/>
              </a:rPr>
              <a:t>Servat’s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Ph.D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thesis</a:t>
            </a:r>
            <a:r>
              <a:rPr lang="fr-FR" dirty="0" smtClean="0">
                <a:latin typeface="Aller" panose="02000503030000020004" pitchFamily="2" charset="0"/>
              </a:rPr>
              <a:t>]</a:t>
            </a:r>
            <a:endParaRPr lang="es-ES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55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11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ller" panose="02000503030000020004" pitchFamily="2" charset="0"/>
              </a:rPr>
              <a:t>How to </a:t>
            </a:r>
            <a:r>
              <a:rPr lang="fr-FR" dirty="0" err="1" smtClean="0">
                <a:latin typeface="Aller" panose="02000503030000020004" pitchFamily="2" charset="0"/>
              </a:rPr>
              <a:t>generate</a:t>
            </a:r>
            <a:r>
              <a:rPr lang="fr-FR" dirty="0" smtClean="0">
                <a:latin typeface="Aller" panose="02000503030000020004" pitchFamily="2" charset="0"/>
              </a:rPr>
              <a:t> a good </a:t>
            </a:r>
            <a:r>
              <a:rPr lang="fr-FR" dirty="0" err="1" smtClean="0">
                <a:latin typeface="Aller" panose="02000503030000020004" pitchFamily="2" charset="0"/>
              </a:rPr>
              <a:t>representation</a:t>
            </a:r>
            <a:r>
              <a:rPr lang="fr-FR" dirty="0" smtClean="0">
                <a:latin typeface="Aller" panose="02000503030000020004" pitchFamily="2" charset="0"/>
              </a:rPr>
              <a:t> ?</a:t>
            </a:r>
            <a:endParaRPr lang="en-US" dirty="0">
              <a:latin typeface="Aller" panose="0200050303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fr-FR" b="1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Two </a:t>
                </a:r>
                <a:r>
                  <a:rPr lang="fr-FR" b="1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parameters</a:t>
                </a:r>
                <a:r>
                  <a:rPr lang="en-US" b="1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:</a:t>
                </a:r>
              </a:p>
              <a:p>
                <a:pPr lvl="1"/>
                <a:r>
                  <a:rPr lang="fr-FR" b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CS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(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consecutive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sample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)</a:t>
                </a:r>
              </a:p>
              <a:p>
                <a:pPr lvl="1"/>
                <a:r>
                  <a:rPr lang="fr-FR" b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FMD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(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function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minimal duration)</a:t>
                </a:r>
                <a:endParaRPr lang="fr-FR" dirty="0" smtClean="0">
                  <a:solidFill>
                    <a:schemeClr val="accent6">
                      <a:lumMod val="50000"/>
                    </a:schemeClr>
                  </a:solidFill>
                  <a:latin typeface="Aller" panose="02000503030000020004" pitchFamily="2" charset="0"/>
                </a:endParaRPr>
              </a:p>
              <a:p>
                <a:r>
                  <a:rPr lang="fr-FR" b="1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Expected</a:t>
                </a:r>
                <a:r>
                  <a:rPr lang="fr-FR" b="1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b="1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behavior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: </a:t>
                </a:r>
              </a:p>
              <a:p>
                <a:pPr lvl="1"/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The </a:t>
                </a:r>
                <a:r>
                  <a:rPr lang="fr-FR" b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more 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CS and/or FMD </a:t>
                </a:r>
                <a:r>
                  <a:rPr lang="fr-FR" b="1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increase</a:t>
                </a:r>
                <a:r>
                  <a:rPr lang="fr-FR" b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(s)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, the </a:t>
                </a:r>
                <a:r>
                  <a:rPr lang="fr-FR" b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more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small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top 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level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routines are </a:t>
                </a:r>
                <a:r>
                  <a:rPr lang="fr-FR" b="1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dismissed</a:t>
                </a:r>
                <a:r>
                  <a:rPr lang="fr-FR" b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fr-FR" b="0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b="0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representation</a:t>
                </a:r>
                <a:r>
                  <a:rPr lang="fr-FR" b="0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shows </a:t>
                </a:r>
                <a:r>
                  <a:rPr lang="fr-FR" b="1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fewer</a:t>
                </a:r>
                <a:r>
                  <a:rPr lang="fr-FR" b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routines</a:t>
                </a:r>
                <a:endParaRPr lang="fr-FR" b="1" dirty="0" smtClean="0">
                  <a:solidFill>
                    <a:schemeClr val="accent6">
                      <a:lumMod val="50000"/>
                    </a:schemeClr>
                  </a:solidFill>
                  <a:latin typeface="Aller" panose="02000503030000020004" pitchFamily="2" charset="0"/>
                </a:endParaRPr>
              </a:p>
              <a:p>
                <a:r>
                  <a:rPr lang="fr-FR" b="1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How to tune the </a:t>
                </a:r>
                <a:r>
                  <a:rPr lang="fr-FR" b="1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parameters</a:t>
                </a:r>
                <a:r>
                  <a:rPr lang="fr-FR" b="1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?</a:t>
                </a:r>
              </a:p>
              <a:p>
                <a:pPr lvl="1"/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Get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a </a:t>
                </a:r>
                <a:r>
                  <a:rPr lang="fr-FR" b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good </a:t>
                </a:r>
                <a:r>
                  <a:rPr lang="fr-FR" b="1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trade</a:t>
                </a:r>
                <a:r>
                  <a:rPr lang="fr-FR" b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-off 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between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the « 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complexity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 » of the 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representation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(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number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of routines/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colored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areas) and the insight 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it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brings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.</a:t>
                </a:r>
              </a:p>
              <a:p>
                <a:pPr lvl="2"/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The </a:t>
                </a:r>
                <a:r>
                  <a:rPr lang="fr-FR" dirty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m</a:t>
                </a:r>
                <a:r>
                  <a:rPr lang="fr-FR" b="0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ore </a:t>
                </a:r>
                <a:r>
                  <a:rPr lang="fr-FR" b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you</a:t>
                </a:r>
                <a:r>
                  <a:rPr lang="fr-FR" b="0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b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reduce</a:t>
                </a:r>
                <a:r>
                  <a:rPr lang="fr-FR" b="0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the « </a:t>
                </a:r>
                <a:r>
                  <a:rPr lang="fr-FR" b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complexity</a:t>
                </a:r>
                <a:r>
                  <a:rPr lang="fr-FR" b="0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 », the more </a:t>
                </a:r>
                <a:r>
                  <a:rPr lang="fr-FR" b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you</a:t>
                </a:r>
                <a:r>
                  <a:rPr lang="fr-FR" b="0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b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may</a:t>
                </a:r>
                <a:r>
                  <a:rPr lang="fr-FR" b="0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b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hide</a:t>
                </a:r>
                <a:r>
                  <a:rPr lang="fr-FR" b="0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b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interesting</a:t>
                </a:r>
                <a:r>
                  <a:rPr lang="fr-FR" b="0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b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behaviors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. But if </a:t>
                </a:r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this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complexity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is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too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important, </a:t>
                </a:r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it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may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hinder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the </a:t>
                </a:r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analysis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. </a:t>
                </a:r>
              </a:p>
              <a:p>
                <a:pPr lvl="2"/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Advised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bibliography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i="1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→ 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[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Elmqvist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&amp; 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Fekete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, </a:t>
                </a:r>
                <a:r>
                  <a:rPr lang="fr-FR" i="1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Hierarchical</a:t>
                </a:r>
                <a:r>
                  <a:rPr lang="fr-FR" i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i="1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Aggregation</a:t>
                </a:r>
                <a:r>
                  <a:rPr lang="fr-FR" i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for Information </a:t>
                </a:r>
                <a:r>
                  <a:rPr lang="fr-FR" i="1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Visualization</a:t>
                </a:r>
                <a:r>
                  <a:rPr lang="fr-FR" i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: </a:t>
                </a:r>
                <a:r>
                  <a:rPr lang="fr-FR" i="1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Overview</a:t>
                </a:r>
                <a:r>
                  <a:rPr lang="fr-FR" i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, Techniques and Design Guidelines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]</a:t>
                </a:r>
                <a:endParaRPr lang="fr-FR" b="0" dirty="0" smtClean="0">
                  <a:solidFill>
                    <a:schemeClr val="tx1"/>
                  </a:solidFill>
                  <a:latin typeface="Aller" panose="02000503030000020004" pitchFamily="2" charset="0"/>
                </a:endParaRPr>
              </a:p>
              <a:p>
                <a:pPr marL="0" indent="0">
                  <a:buNone/>
                </a:pPr>
                <a:endParaRPr lang="fr-FR" dirty="0" smtClean="0">
                  <a:latin typeface="Aller" panose="02000503030000020004" pitchFamily="2" charset="0"/>
                </a:endParaRP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77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12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Example</a:t>
            </a:r>
            <a:r>
              <a:rPr lang="fr-FR" dirty="0" smtClean="0">
                <a:latin typeface="Aller" panose="02000503030000020004" pitchFamily="2" charset="0"/>
              </a:rPr>
              <a:t> of the influence of the </a:t>
            </a:r>
            <a:r>
              <a:rPr lang="fr-FR" dirty="0" err="1" smtClean="0">
                <a:latin typeface="Aller" panose="02000503030000020004" pitchFamily="2" charset="0"/>
              </a:rPr>
              <a:t>parameters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908720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latin typeface="Aller" panose="02000503030000020004" pitchFamily="2" charset="0"/>
              </a:rPr>
              <a:t>Nemo</a:t>
            </a:r>
            <a:r>
              <a:rPr lang="fr-FR" b="1" dirty="0" smtClean="0">
                <a:latin typeface="Aller" panose="02000503030000020004" pitchFamily="2" charset="0"/>
              </a:rPr>
              <a:t> 128 (</a:t>
            </a:r>
            <a:r>
              <a:rPr lang="fr-FR" b="1" dirty="0" err="1" smtClean="0">
                <a:latin typeface="Aller" panose="02000503030000020004" pitchFamily="2" charset="0"/>
              </a:rPr>
              <a:t>Example</a:t>
            </a:r>
            <a:r>
              <a:rPr lang="fr-FR" b="1" dirty="0" smtClean="0">
                <a:latin typeface="Aller" panose="02000503030000020004" pitchFamily="2" charset="0"/>
              </a:rPr>
              <a:t> trace)</a:t>
            </a:r>
            <a:endParaRPr lang="en-US" b="1" dirty="0">
              <a:latin typeface="Aller" panose="0200050303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4152" y="1577237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Aller" panose="02000503030000020004" pitchFamily="2" charset="0"/>
              </a:rPr>
              <a:t>CS=2</a:t>
            </a:r>
            <a:endParaRPr lang="en-US" b="1" dirty="0" smtClean="0">
              <a:latin typeface="Aller" panose="02000503030000020004" pitchFamily="2" charset="0"/>
            </a:endParaRPr>
          </a:p>
          <a:p>
            <a:r>
              <a:rPr lang="fr-FR" b="1" dirty="0" smtClean="0">
                <a:latin typeface="Aller" panose="02000503030000020004" pitchFamily="2" charset="0"/>
              </a:rPr>
              <a:t>FMD=0%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4152" y="3671973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Aller" panose="02000503030000020004" pitchFamily="2" charset="0"/>
              </a:rPr>
              <a:t>CS=20</a:t>
            </a:r>
            <a:endParaRPr lang="en-US" b="1" dirty="0" smtClean="0">
              <a:latin typeface="Aller" panose="02000503030000020004" pitchFamily="2" charset="0"/>
            </a:endParaRPr>
          </a:p>
          <a:p>
            <a:r>
              <a:rPr lang="fr-FR" b="1" dirty="0" smtClean="0">
                <a:latin typeface="Aller" panose="02000503030000020004" pitchFamily="2" charset="0"/>
              </a:rPr>
              <a:t>FMD=5%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52664" y="5517232"/>
            <a:ext cx="1308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CS=50</a:t>
            </a:r>
            <a:endParaRPr lang="en-US" dirty="0" smtClean="0">
              <a:latin typeface="Aller" panose="02000503030000020004" pitchFamily="2" charset="0"/>
            </a:endParaRPr>
          </a:p>
          <a:p>
            <a:r>
              <a:rPr lang="fr-FR" dirty="0" smtClean="0">
                <a:latin typeface="Aller" panose="02000503030000020004" pitchFamily="2" charset="0"/>
              </a:rPr>
              <a:t>FMD=80%</a:t>
            </a:r>
            <a:endParaRPr lang="fr-FR" dirty="0" smtClean="0">
              <a:latin typeface="Aller" panose="0200050303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557" y="4810274"/>
            <a:ext cx="360041" cy="360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66FF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62" y="3805662"/>
            <a:ext cx="360041" cy="2925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66FF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62" y="1723502"/>
            <a:ext cx="360041" cy="2925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54152" y="2691845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Aller" panose="02000503030000020004" pitchFamily="2" charset="0"/>
              </a:rPr>
              <a:t>CS=3</a:t>
            </a:r>
            <a:endParaRPr lang="en-US" b="1" dirty="0" smtClean="0">
              <a:latin typeface="Aller" panose="02000503030000020004" pitchFamily="2" charset="0"/>
            </a:endParaRPr>
          </a:p>
          <a:p>
            <a:r>
              <a:rPr lang="fr-FR" b="1" dirty="0" smtClean="0">
                <a:latin typeface="Aller" panose="02000503030000020004" pitchFamily="2" charset="0"/>
              </a:rPr>
              <a:t>FMD=2%</a:t>
            </a:r>
            <a:endParaRPr lang="fr-FR" b="1" dirty="0" smtClean="0">
              <a:latin typeface="Aller" panose="02000503030000020004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66FF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558" y="2820044"/>
            <a:ext cx="360041" cy="292533"/>
          </a:xfrm>
          <a:prstGeom prst="rect">
            <a:avLst/>
          </a:prstGeom>
        </p:spPr>
      </p:pic>
      <p:pic>
        <p:nvPicPr>
          <p:cNvPr id="44034" name="Picture 2" descr="E:\Experiments\folding_loss\example_clusters\ptraces\2_0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3" t="17000" r="23255" b="8577"/>
          <a:stretch/>
        </p:blipFill>
        <p:spPr bwMode="auto">
          <a:xfrm>
            <a:off x="2591467" y="1586842"/>
            <a:ext cx="4381500" cy="63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 descr="E:\Experiments\folding_loss\example_clusters\ptraces\20_5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8" t="15170" r="23380" b="9000"/>
          <a:stretch/>
        </p:blipFill>
        <p:spPr bwMode="auto">
          <a:xfrm>
            <a:off x="2582403" y="3681578"/>
            <a:ext cx="4381500" cy="63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52664" y="4667130"/>
            <a:ext cx="1308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CS=20</a:t>
            </a:r>
            <a:endParaRPr lang="en-US" dirty="0" smtClean="0">
              <a:latin typeface="Aller" panose="02000503030000020004" pitchFamily="2" charset="0"/>
            </a:endParaRPr>
          </a:p>
          <a:p>
            <a:r>
              <a:rPr lang="fr-FR" dirty="0" smtClean="0">
                <a:latin typeface="Aller" panose="02000503030000020004" pitchFamily="2" charset="0"/>
              </a:rPr>
              <a:t>FMD=40%</a:t>
            </a:r>
            <a:endParaRPr lang="fr-FR" dirty="0" smtClean="0">
              <a:latin typeface="Aller" panose="02000503030000020004" pitchFamily="2" charset="0"/>
            </a:endParaRPr>
          </a:p>
        </p:txBody>
      </p:sp>
      <p:pic>
        <p:nvPicPr>
          <p:cNvPr id="44037" name="Picture 5" descr="E:\Experiments\folding_loss\example_clusters\ptraces\20_40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3" t="17299" r="23380" b="9001"/>
          <a:stretch/>
        </p:blipFill>
        <p:spPr bwMode="auto">
          <a:xfrm>
            <a:off x="2572877" y="4712188"/>
            <a:ext cx="4391026" cy="60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8" name="Picture 6" descr="E:\Experiments\folding_loss\example_clusters\ptraces\50_80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7" t="15000" r="23380" b="8666"/>
          <a:stretch/>
        </p:blipFill>
        <p:spPr bwMode="auto">
          <a:xfrm>
            <a:off x="2560229" y="5661248"/>
            <a:ext cx="4403674" cy="60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62" y="5781863"/>
            <a:ext cx="360041" cy="360041"/>
          </a:xfrm>
          <a:prstGeom prst="rect">
            <a:avLst/>
          </a:prstGeom>
        </p:spPr>
      </p:pic>
      <p:pic>
        <p:nvPicPr>
          <p:cNvPr id="44039" name="Picture 7" descr="E:\Experiments\folding_loss\example_clusters\ptraces\3_2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3" t="17022" r="23255" b="9667"/>
          <a:stretch/>
        </p:blipFill>
        <p:spPr bwMode="auto">
          <a:xfrm>
            <a:off x="2581942" y="2647947"/>
            <a:ext cx="4400550" cy="63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79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13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Example</a:t>
            </a:r>
            <a:r>
              <a:rPr lang="fr-FR" dirty="0" smtClean="0">
                <a:latin typeface="Aller" panose="02000503030000020004" pitchFamily="2" charset="0"/>
              </a:rPr>
              <a:t> of the influence of the </a:t>
            </a:r>
            <a:r>
              <a:rPr lang="fr-FR" dirty="0" err="1" smtClean="0">
                <a:latin typeface="Aller" panose="02000503030000020004" pitchFamily="2" charset="0"/>
              </a:rPr>
              <a:t>parameters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90872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Aller" panose="02000503030000020004" pitchFamily="2" charset="0"/>
              </a:rPr>
              <a:t>BT B 16</a:t>
            </a:r>
            <a:endParaRPr lang="en-US" b="1" dirty="0">
              <a:latin typeface="Aller" panose="0200050303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4152" y="1577237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CS=2</a:t>
            </a:r>
            <a:endParaRPr lang="en-US" dirty="0" smtClean="0">
              <a:latin typeface="Aller" panose="02000503030000020004" pitchFamily="2" charset="0"/>
            </a:endParaRPr>
          </a:p>
          <a:p>
            <a:r>
              <a:rPr lang="fr-FR" dirty="0" smtClean="0">
                <a:latin typeface="Aller" panose="02000503030000020004" pitchFamily="2" charset="0"/>
              </a:rPr>
              <a:t>FMD=0%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4152" y="3671973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CS=20</a:t>
            </a:r>
            <a:endParaRPr lang="en-US" dirty="0" smtClean="0">
              <a:latin typeface="Aller" panose="02000503030000020004" pitchFamily="2" charset="0"/>
            </a:endParaRPr>
          </a:p>
          <a:p>
            <a:r>
              <a:rPr lang="fr-FR" dirty="0" smtClean="0">
                <a:latin typeface="Aller" panose="02000503030000020004" pitchFamily="2" charset="0"/>
              </a:rPr>
              <a:t>FMD=5%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52664" y="5517232"/>
            <a:ext cx="1308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CS=50</a:t>
            </a:r>
            <a:endParaRPr lang="en-US" dirty="0" smtClean="0">
              <a:latin typeface="Aller" panose="02000503030000020004" pitchFamily="2" charset="0"/>
            </a:endParaRPr>
          </a:p>
          <a:p>
            <a:r>
              <a:rPr lang="fr-FR" dirty="0" smtClean="0">
                <a:latin typeface="Aller" panose="02000503030000020004" pitchFamily="2" charset="0"/>
              </a:rPr>
              <a:t>FMD=80%</a:t>
            </a:r>
            <a:endParaRPr lang="fr-FR" dirty="0" smtClean="0">
              <a:latin typeface="Aller" panose="0200050303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557" y="4810274"/>
            <a:ext cx="360041" cy="3600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54152" y="2691845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Aller" panose="02000503030000020004" pitchFamily="2" charset="0"/>
              </a:rPr>
              <a:t>CS=3</a:t>
            </a:r>
            <a:endParaRPr lang="en-US" b="1" dirty="0" smtClean="0">
              <a:latin typeface="Aller" panose="02000503030000020004" pitchFamily="2" charset="0"/>
            </a:endParaRPr>
          </a:p>
          <a:p>
            <a:r>
              <a:rPr lang="fr-FR" b="1" dirty="0" smtClean="0">
                <a:latin typeface="Aller" panose="02000503030000020004" pitchFamily="2" charset="0"/>
              </a:rPr>
              <a:t>FMD=2%</a:t>
            </a:r>
            <a:endParaRPr lang="fr-FR" b="1" dirty="0" smtClean="0">
              <a:latin typeface="Aller" panose="02000503030000020004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66FF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558" y="2820044"/>
            <a:ext cx="360041" cy="29253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52664" y="4667130"/>
            <a:ext cx="1308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CS=20</a:t>
            </a:r>
            <a:endParaRPr lang="en-US" dirty="0" smtClean="0">
              <a:latin typeface="Aller" panose="02000503030000020004" pitchFamily="2" charset="0"/>
            </a:endParaRPr>
          </a:p>
          <a:p>
            <a:r>
              <a:rPr lang="fr-FR" dirty="0" smtClean="0">
                <a:latin typeface="Aller" panose="02000503030000020004" pitchFamily="2" charset="0"/>
              </a:rPr>
              <a:t>FMD=40%</a:t>
            </a:r>
            <a:endParaRPr lang="fr-FR" dirty="0" smtClean="0">
              <a:latin typeface="Aller" panose="02000503030000020004" pitchFamily="2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62" y="5781863"/>
            <a:ext cx="360041" cy="360041"/>
          </a:xfrm>
          <a:prstGeom prst="rect">
            <a:avLst/>
          </a:prstGeom>
        </p:spPr>
      </p:pic>
      <p:pic>
        <p:nvPicPr>
          <p:cNvPr id="45058" name="Picture 2" descr="E:\Experiments\folding_loss\bt.B.16\ptraces\2_0.0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8" t="17000" r="23130" b="9000"/>
          <a:stretch/>
        </p:blipFill>
        <p:spPr bwMode="auto">
          <a:xfrm>
            <a:off x="2582403" y="1589710"/>
            <a:ext cx="4400550" cy="63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E:\Experiments\folding_loss\bt.B.16\ptraces\20_5.0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3" t="16666" r="23380" b="8668"/>
          <a:stretch/>
        </p:blipFill>
        <p:spPr bwMode="auto">
          <a:xfrm>
            <a:off x="2599359" y="3698883"/>
            <a:ext cx="4366635" cy="6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1" name="Picture 5" descr="E:\Experiments\folding_loss\bt.B.16\ptraces\20_40.0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5" t="15888" r="23296" b="8911"/>
          <a:stretch/>
        </p:blipFill>
        <p:spPr bwMode="auto">
          <a:xfrm>
            <a:off x="2531655" y="4696678"/>
            <a:ext cx="4432248" cy="6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24" y="3815117"/>
            <a:ext cx="360041" cy="3600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62" y="1728052"/>
            <a:ext cx="360041" cy="360041"/>
          </a:xfrm>
          <a:prstGeom prst="rect">
            <a:avLst/>
          </a:prstGeom>
        </p:spPr>
      </p:pic>
      <p:pic>
        <p:nvPicPr>
          <p:cNvPr id="27" name="Picture 5" descr="E:\Experiments\folding_loss\bt.B.16\ptraces\20_40.0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5" t="15888" r="23296" b="8911"/>
          <a:stretch/>
        </p:blipFill>
        <p:spPr bwMode="auto">
          <a:xfrm>
            <a:off x="2533746" y="5676978"/>
            <a:ext cx="4432248" cy="6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2" name="Picture 6" descr="E:\Experiments\folding_loss\bt.B.16\ptraces\3_2.0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3" t="15063" r="23294" b="7798"/>
          <a:stretch/>
        </p:blipFill>
        <p:spPr bwMode="auto">
          <a:xfrm>
            <a:off x="2569254" y="2644051"/>
            <a:ext cx="4396740" cy="64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31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14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ler" panose="02000503030000020004" pitchFamily="2" charset="0"/>
              </a:rPr>
              <a:t>Let’s observe the influence of the parameters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980728"/>
            <a:ext cx="8928992" cy="1224136"/>
          </a:xfrm>
        </p:spPr>
        <p:txBody>
          <a:bodyPr>
            <a:normAutofit/>
          </a:bodyPr>
          <a:lstStyle/>
          <a:p>
            <a:r>
              <a:rPr lang="fr-FR" sz="2000" b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Difference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: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quantity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of dots (= code line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associated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to a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sample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)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that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are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different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from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a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reference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model (CS,FMD)=2,0.0 (in %)</a:t>
            </a:r>
          </a:p>
          <a:p>
            <a:pPr lvl="1"/>
            <a:endParaRPr lang="en-US" sz="1800" dirty="0">
              <a:latin typeface="Aller" panose="02000503030000020004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2732" y="2883703"/>
            <a:ext cx="4044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Aller" panose="02000503030000020004" pitchFamily="2" charset="0"/>
              </a:rPr>
              <a:t>Sample</a:t>
            </a:r>
            <a:r>
              <a:rPr lang="fr-FR" dirty="0">
                <a:latin typeface="Aller" panose="02000503030000020004" pitchFamily="2" charset="0"/>
              </a:rPr>
              <a:t>,	Line,	</a:t>
            </a:r>
            <a:r>
              <a:rPr lang="fr-FR" dirty="0" err="1">
                <a:latin typeface="Aller" panose="02000503030000020004" pitchFamily="2" charset="0"/>
              </a:rPr>
              <a:t>Function</a:t>
            </a:r>
            <a:endParaRPr lang="fr-FR" dirty="0">
              <a:latin typeface="Aller" panose="02000503030000020004" pitchFamily="2" charset="0"/>
            </a:endParaRPr>
          </a:p>
          <a:p>
            <a:r>
              <a:rPr lang="fr-FR" dirty="0">
                <a:latin typeface="Aller" panose="02000503030000020004" pitchFamily="2" charset="0"/>
              </a:rPr>
              <a:t>0.1, 	100, 	200</a:t>
            </a:r>
          </a:p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ller" panose="02000503030000020004" pitchFamily="2" charset="0"/>
              </a:rPr>
              <a:t>0.2, 	</a:t>
            </a:r>
            <a:r>
              <a:rPr lang="fr-FR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ller" panose="02000503030000020004" pitchFamily="2" charset="0"/>
              </a:rPr>
              <a:t>101, </a:t>
            </a:r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ller" panose="02000503030000020004" pitchFamily="2" charset="0"/>
              </a:rPr>
              <a:t>	</a:t>
            </a:r>
            <a:r>
              <a:rPr lang="fr-FR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ller" panose="02000503030000020004" pitchFamily="2" charset="0"/>
              </a:rPr>
              <a:t>200</a:t>
            </a:r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smtClean="0">
                <a:solidFill>
                  <a:srgbClr val="FF0000"/>
                </a:solidFill>
                <a:latin typeface="Aller" panose="02000503030000020004" pitchFamily="2" charset="0"/>
              </a:rPr>
              <a:t>---</a:t>
            </a:r>
            <a:r>
              <a:rPr lang="fr-FR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i="1" dirty="0" smtClean="0">
                <a:solidFill>
                  <a:srgbClr val="FF0000"/>
                </a:solidFill>
                <a:latin typeface="Aller" panose="02000503030000020004" pitchFamily="2" charset="0"/>
              </a:rPr>
              <a:t>1 </a:t>
            </a:r>
            <a:r>
              <a:rPr lang="fr-FR" i="1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difference</a:t>
            </a:r>
            <a:endParaRPr lang="fr-FR" i="1" dirty="0">
              <a:solidFill>
                <a:srgbClr val="FF0000"/>
              </a:solidFill>
              <a:latin typeface="Aller" panose="02000503030000020004" pitchFamily="2" charset="0"/>
            </a:endParaRPr>
          </a:p>
          <a:p>
            <a:r>
              <a:rPr lang="fr-FR" dirty="0">
                <a:latin typeface="Aller" panose="02000503030000020004" pitchFamily="2" charset="0"/>
              </a:rPr>
              <a:t>0.3, 	102, 	200</a:t>
            </a:r>
            <a:endParaRPr lang="en-US" dirty="0">
              <a:latin typeface="Aller" panose="02000503030000020004" pitchFamily="2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120930" y="3638515"/>
            <a:ext cx="187220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309979" y="2053203"/>
            <a:ext cx="288032" cy="72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4260" y="2053205"/>
            <a:ext cx="288032" cy="72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21947" y="2053204"/>
            <a:ext cx="288032" cy="7247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821439" y="2196057"/>
            <a:ext cx="133671" cy="141687"/>
          </a:xfrm>
          <a:prstGeom prst="ellipse">
            <a:avLst/>
          </a:prstGeom>
          <a:solidFill>
            <a:srgbClr val="E84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386167" y="2235711"/>
            <a:ext cx="133671" cy="141687"/>
          </a:xfrm>
          <a:prstGeom prst="ellipse">
            <a:avLst/>
          </a:prstGeom>
          <a:solidFill>
            <a:srgbClr val="E84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9126" y="2454938"/>
            <a:ext cx="133671" cy="141687"/>
          </a:xfrm>
          <a:prstGeom prst="ellipse">
            <a:avLst/>
          </a:prstGeom>
          <a:solidFill>
            <a:srgbClr val="E84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58451" y="2046506"/>
            <a:ext cx="288032" cy="72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992732" y="2046508"/>
            <a:ext cx="288032" cy="72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70419" y="2046507"/>
            <a:ext cx="288032" cy="72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93138" y="2046509"/>
            <a:ext cx="3024336" cy="72474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347599" y="2216386"/>
            <a:ext cx="133671" cy="141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070903" y="2194233"/>
            <a:ext cx="133671" cy="141687"/>
          </a:xfrm>
          <a:prstGeom prst="ellipse">
            <a:avLst/>
          </a:prstGeom>
          <a:solidFill>
            <a:srgbClr val="E84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635631" y="2233887"/>
            <a:ext cx="133671" cy="141687"/>
          </a:xfrm>
          <a:prstGeom prst="ellipse">
            <a:avLst/>
          </a:prstGeom>
          <a:solidFill>
            <a:srgbClr val="E84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5072" y="2883704"/>
            <a:ext cx="29161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Aller" panose="02000503030000020004" pitchFamily="2" charset="0"/>
              </a:rPr>
              <a:t>Sample</a:t>
            </a:r>
            <a:r>
              <a:rPr lang="fr-FR" dirty="0">
                <a:latin typeface="Aller" panose="02000503030000020004" pitchFamily="2" charset="0"/>
              </a:rPr>
              <a:t>,	Line,	</a:t>
            </a:r>
            <a:r>
              <a:rPr lang="fr-FR" dirty="0" err="1">
                <a:latin typeface="Aller" panose="02000503030000020004" pitchFamily="2" charset="0"/>
              </a:rPr>
              <a:t>Function</a:t>
            </a:r>
            <a:endParaRPr lang="fr-FR" dirty="0">
              <a:latin typeface="Aller" panose="02000503030000020004" pitchFamily="2" charset="0"/>
            </a:endParaRPr>
          </a:p>
          <a:p>
            <a:r>
              <a:rPr lang="fr-FR" dirty="0">
                <a:latin typeface="Aller" panose="02000503030000020004" pitchFamily="2" charset="0"/>
              </a:rPr>
              <a:t>0.1, 	100, 	200</a:t>
            </a:r>
          </a:p>
          <a:p>
            <a:r>
              <a:rPr lang="fr-FR" dirty="0">
                <a:solidFill>
                  <a:srgbClr val="92D050"/>
                </a:solidFill>
                <a:latin typeface="Aller" panose="02000503030000020004" pitchFamily="2" charset="0"/>
              </a:rPr>
              <a:t>0.2, 	250, 	345</a:t>
            </a:r>
          </a:p>
          <a:p>
            <a:r>
              <a:rPr lang="fr-FR" dirty="0">
                <a:latin typeface="Aller" panose="02000503030000020004" pitchFamily="2" charset="0"/>
              </a:rPr>
              <a:t>0.3, 	102, 	200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4666" y="2053206"/>
            <a:ext cx="3024336" cy="72474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4" name="Content Placeholder 3"/>
          <p:cNvSpPr txBox="1">
            <a:spLocks/>
          </p:cNvSpPr>
          <p:nvPr/>
        </p:nvSpPr>
        <p:spPr>
          <a:xfrm>
            <a:off x="108437" y="4329504"/>
            <a:ext cx="8928992" cy="1979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4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Interpretation</a:t>
            </a:r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: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Difference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is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the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number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(or %) of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functions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that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have been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discarded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(in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comparison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with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the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most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fidel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representation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)</a:t>
            </a:r>
          </a:p>
          <a:p>
            <a:r>
              <a:rPr lang="fr-FR" b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Should</a:t>
            </a:r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be</a:t>
            </a:r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monotonic</a:t>
            </a:r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(</a:t>
            </a:r>
            <a:r>
              <a:rPr lang="fr-FR" b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increasing</a:t>
            </a:r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):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if a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function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is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discarded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for (CS,FMD)= X1,Y1,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then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it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must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be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discarded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for (CS,FMD)= X2,Y2,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with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X2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u="sng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&gt;</a:t>
            </a:r>
            <a:r>
              <a:rPr lang="en-US" dirty="0" smtClean="0">
                <a:latin typeface="Aller" panose="02000503030000020004" pitchFamily="2" charset="0"/>
              </a:rPr>
              <a:t>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X1 and Y2 </a:t>
            </a:r>
            <a:r>
              <a:rPr lang="fr-FR" u="sng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&gt;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Y1.</a:t>
            </a:r>
            <a:endParaRPr lang="en-US" b="1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25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15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Aller" panose="02000503030000020004" pitchFamily="2" charset="0"/>
              </a:rPr>
              <a:t>Nemo 128: </a:t>
            </a:r>
            <a:r>
              <a:rPr lang="es-ES" dirty="0" err="1" smtClean="0">
                <a:latin typeface="Aller" panose="02000503030000020004" pitchFamily="2" charset="0"/>
              </a:rPr>
              <a:t>Difference</a:t>
            </a:r>
            <a:r>
              <a:rPr lang="es-ES" dirty="0" smtClean="0">
                <a:latin typeface="Aller" panose="02000503030000020004" pitchFamily="2" charset="0"/>
              </a:rPr>
              <a:t> vs CS (</a:t>
            </a:r>
            <a:r>
              <a:rPr lang="es-ES" dirty="0" err="1" smtClean="0">
                <a:latin typeface="Aller" panose="02000503030000020004" pitchFamily="2" charset="0"/>
              </a:rPr>
              <a:t>Cluster</a:t>
            </a:r>
            <a:r>
              <a:rPr lang="es-ES" dirty="0" smtClean="0">
                <a:latin typeface="Aller" panose="02000503030000020004" pitchFamily="2" charset="0"/>
              </a:rPr>
              <a:t> 1)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7504" y="5517232"/>
            <a:ext cx="8928992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 smtClean="0">
                <a:latin typeface="Aller" panose="02000503030000020004" pitchFamily="2" charset="0"/>
              </a:rPr>
              <a:t>Difference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is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mainly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influenced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by</a:t>
            </a:r>
            <a:r>
              <a:rPr lang="es-ES" dirty="0" smtClean="0">
                <a:latin typeface="Aller" panose="02000503030000020004" pitchFamily="2" charset="0"/>
              </a:rPr>
              <a:t> FMD, </a:t>
            </a:r>
            <a:r>
              <a:rPr lang="es-ES" dirty="0" err="1" smtClean="0">
                <a:latin typeface="Aller" panose="02000503030000020004" pitchFamily="2" charset="0"/>
              </a:rPr>
              <a:t>excepted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for</a:t>
            </a:r>
            <a:r>
              <a:rPr lang="es-ES" dirty="0" smtClean="0">
                <a:latin typeface="Aller" panose="02000503030000020004" pitchFamily="2" charset="0"/>
              </a:rPr>
              <a:t> FMD &lt; 3</a:t>
            </a:r>
            <a:endParaRPr lang="es-ES" dirty="0">
              <a:latin typeface="Aller" panose="02000503030000020004" pitchFamily="2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584245"/>
              </p:ext>
            </p:extLst>
          </p:nvPr>
        </p:nvGraphicFramePr>
        <p:xfrm>
          <a:off x="179512" y="980728"/>
          <a:ext cx="8784976" cy="43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980728"/>
                        <a:ext cx="8784976" cy="4392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869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16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Aller" panose="02000503030000020004" pitchFamily="2" charset="0"/>
              </a:rPr>
              <a:t>Nemo 128: </a:t>
            </a:r>
            <a:r>
              <a:rPr lang="es-ES" dirty="0" err="1" smtClean="0">
                <a:latin typeface="Aller" panose="02000503030000020004" pitchFamily="2" charset="0"/>
              </a:rPr>
              <a:t>Difference</a:t>
            </a:r>
            <a:r>
              <a:rPr lang="es-ES" dirty="0" smtClean="0">
                <a:latin typeface="Aller" panose="02000503030000020004" pitchFamily="2" charset="0"/>
              </a:rPr>
              <a:t> vs CS (zoom </a:t>
            </a:r>
            <a:r>
              <a:rPr lang="es-ES" dirty="0" err="1" smtClean="0">
                <a:latin typeface="Aller" panose="02000503030000020004" pitchFamily="2" charset="0"/>
              </a:rPr>
              <a:t>on</a:t>
            </a:r>
            <a:r>
              <a:rPr lang="es-ES" dirty="0" smtClean="0">
                <a:latin typeface="Aller" panose="02000503030000020004" pitchFamily="2" charset="0"/>
              </a:rPr>
              <a:t>  FMD &lt; 10)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7504" y="5517232"/>
            <a:ext cx="8928992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 smtClean="0">
                <a:latin typeface="Aller" panose="02000503030000020004" pitchFamily="2" charset="0"/>
              </a:rPr>
              <a:t>Difference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is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mainly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influenced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by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b="1" dirty="0" smtClean="0">
                <a:latin typeface="Aller" panose="02000503030000020004" pitchFamily="2" charset="0"/>
              </a:rPr>
              <a:t>FMD</a:t>
            </a:r>
            <a:r>
              <a:rPr lang="es-ES" dirty="0" smtClean="0">
                <a:latin typeface="Aller" panose="02000503030000020004" pitchFamily="2" charset="0"/>
              </a:rPr>
              <a:t>, </a:t>
            </a:r>
            <a:r>
              <a:rPr lang="es-ES" dirty="0" err="1" smtClean="0">
                <a:latin typeface="Aller" panose="02000503030000020004" pitchFamily="2" charset="0"/>
              </a:rPr>
              <a:t>excepted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for</a:t>
            </a:r>
            <a:r>
              <a:rPr lang="es-ES" dirty="0" smtClean="0">
                <a:latin typeface="Aller" panose="02000503030000020004" pitchFamily="2" charset="0"/>
              </a:rPr>
              <a:t> FMD &lt; 3</a:t>
            </a:r>
            <a:endParaRPr lang="es-ES" dirty="0">
              <a:latin typeface="Aller" panose="02000503030000020004" pitchFamily="2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378284"/>
              </p:ext>
            </p:extLst>
          </p:nvPr>
        </p:nvGraphicFramePr>
        <p:xfrm>
          <a:off x="395536" y="1988840"/>
          <a:ext cx="7128792" cy="3564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3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5536" y="1988840"/>
                        <a:ext cx="7128792" cy="3564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953747"/>
              </p:ext>
            </p:extLst>
          </p:nvPr>
        </p:nvGraphicFramePr>
        <p:xfrm>
          <a:off x="6269057" y="962207"/>
          <a:ext cx="2520404" cy="1260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" name="Acrobat Document" r:id="rId5" imgW="8229600" imgH="4114543" progId="AcroExch.Document.DC">
                  <p:embed/>
                </p:oleObj>
              </mc:Choice>
              <mc:Fallback>
                <p:oleObj name="Acrobat Document" r:id="rId5" imgW="8229600" imgH="4114543" progId="AcroExch.Document.DC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9057" y="962207"/>
                        <a:ext cx="2520404" cy="12602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6372200" y="1988840"/>
            <a:ext cx="1872208" cy="144016"/>
          </a:xfrm>
          <a:prstGeom prst="rect">
            <a:avLst/>
          </a:prstGeom>
          <a:noFill/>
          <a:ln>
            <a:solidFill>
              <a:srgbClr val="0049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>
            <a:off x="6156176" y="2060848"/>
            <a:ext cx="216024" cy="360040"/>
          </a:xfrm>
          <a:prstGeom prst="straightConnector1">
            <a:avLst/>
          </a:prstGeom>
          <a:ln w="25400">
            <a:solidFill>
              <a:schemeClr val="accent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40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17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Nemo</a:t>
            </a:r>
            <a:r>
              <a:rPr lang="fr-FR" dirty="0" smtClean="0">
                <a:latin typeface="Aller" panose="02000503030000020004" pitchFamily="2" charset="0"/>
              </a:rPr>
              <a:t> 128: </a:t>
            </a:r>
            <a:r>
              <a:rPr lang="fr-FR" dirty="0" err="1" smtClean="0">
                <a:latin typeface="Aller" panose="02000503030000020004" pitchFamily="2" charset="0"/>
              </a:rPr>
              <a:t>Difference</a:t>
            </a:r>
            <a:r>
              <a:rPr lang="fr-FR" dirty="0" smtClean="0">
                <a:latin typeface="Aller" panose="02000503030000020004" pitchFamily="2" charset="0"/>
              </a:rPr>
              <a:t> vs FMD  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5661248"/>
            <a:ext cx="8928992" cy="504056"/>
          </a:xfrm>
        </p:spPr>
        <p:txBody>
          <a:bodyPr/>
          <a:lstStyle/>
          <a:p>
            <a:pPr marL="0" indent="0">
              <a:buNone/>
            </a:pPr>
            <a:r>
              <a:rPr lang="fr-FR" dirty="0" err="1" smtClean="0">
                <a:latin typeface="Aller" panose="02000503030000020004" pitchFamily="2" charset="0"/>
              </a:rPr>
              <a:t>Overlapping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corroborates</a:t>
            </a:r>
            <a:r>
              <a:rPr lang="fr-FR" dirty="0" smtClean="0">
                <a:latin typeface="Aller" panose="02000503030000020004" pitchFamily="2" charset="0"/>
              </a:rPr>
              <a:t> the </a:t>
            </a:r>
            <a:r>
              <a:rPr lang="fr-FR" dirty="0" err="1" smtClean="0">
                <a:latin typeface="Aller" panose="02000503030000020004" pitchFamily="2" charset="0"/>
              </a:rPr>
              <a:t>weak</a:t>
            </a:r>
            <a:r>
              <a:rPr lang="fr-FR" dirty="0" smtClean="0">
                <a:latin typeface="Aller" panose="02000503030000020004" pitchFamily="2" charset="0"/>
              </a:rPr>
              <a:t> influence of </a:t>
            </a:r>
            <a:r>
              <a:rPr lang="fr-FR" b="1" dirty="0" smtClean="0">
                <a:latin typeface="Aller" panose="02000503030000020004" pitchFamily="2" charset="0"/>
              </a:rPr>
              <a:t>CS</a:t>
            </a:r>
            <a:endParaRPr lang="en-US" b="1" dirty="0">
              <a:latin typeface="Aller" panose="02000503030000020004" pitchFamily="2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387949"/>
              </p:ext>
            </p:extLst>
          </p:nvPr>
        </p:nvGraphicFramePr>
        <p:xfrm>
          <a:off x="179512" y="1196752"/>
          <a:ext cx="8928992" cy="4464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1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196752"/>
                        <a:ext cx="8928992" cy="4464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043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18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Bubble</a:t>
            </a:r>
            <a:r>
              <a:rPr lang="fr-FR" dirty="0" smtClean="0">
                <a:latin typeface="Aller" panose="02000503030000020004" pitchFamily="2" charset="0"/>
              </a:rPr>
              <a:t> plot: </a:t>
            </a:r>
            <a:r>
              <a:rPr lang="fr-FR" dirty="0" err="1" smtClean="0">
                <a:latin typeface="Aller" panose="02000503030000020004" pitchFamily="2" charset="0"/>
              </a:rPr>
              <a:t>Difference</a:t>
            </a:r>
            <a:r>
              <a:rPr lang="fr-FR" dirty="0" smtClean="0">
                <a:latin typeface="Aller" panose="02000503030000020004" pitchFamily="2" charset="0"/>
              </a:rPr>
              <a:t> vs CS vs FMD (log10/log10)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5589240"/>
            <a:ext cx="8928992" cy="57606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Aller" panose="02000503030000020004" pitchFamily="2" charset="0"/>
              </a:rPr>
              <a:t>This representation shows that Difference is mainly dependent on </a:t>
            </a:r>
            <a:r>
              <a:rPr lang="en-US" b="1" dirty="0" smtClean="0">
                <a:latin typeface="Aller" panose="02000503030000020004" pitchFamily="2" charset="0"/>
              </a:rPr>
              <a:t>FMD</a:t>
            </a:r>
            <a:endParaRPr lang="en-US" b="1" dirty="0">
              <a:latin typeface="Aller" panose="02000503030000020004" pitchFamily="2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892306"/>
              </p:ext>
            </p:extLst>
          </p:nvPr>
        </p:nvGraphicFramePr>
        <p:xfrm>
          <a:off x="215008" y="1052736"/>
          <a:ext cx="8928992" cy="4464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5008" y="1052736"/>
                        <a:ext cx="8928992" cy="4464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451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19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Bubble</a:t>
            </a:r>
            <a:r>
              <a:rPr lang="fr-FR" dirty="0" smtClean="0">
                <a:latin typeface="Aller" panose="02000503030000020004" pitchFamily="2" charset="0"/>
              </a:rPr>
              <a:t> plot: </a:t>
            </a:r>
            <a:r>
              <a:rPr lang="fr-FR" dirty="0" err="1" smtClean="0">
                <a:latin typeface="Aller" panose="02000503030000020004" pitchFamily="2" charset="0"/>
              </a:rPr>
              <a:t>Difference</a:t>
            </a:r>
            <a:r>
              <a:rPr lang="fr-FR" dirty="0" smtClean="0">
                <a:latin typeface="Aller" panose="02000503030000020004" pitchFamily="2" charset="0"/>
              </a:rPr>
              <a:t> vs CS vs FMD (log10/log10)</a:t>
            </a:r>
            <a:endParaRPr lang="en-US" dirty="0">
              <a:latin typeface="Aller" panose="02000503030000020004" pitchFamily="2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635388"/>
              </p:ext>
            </p:extLst>
          </p:nvPr>
        </p:nvGraphicFramePr>
        <p:xfrm>
          <a:off x="1908175" y="1130300"/>
          <a:ext cx="5040313" cy="250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5" name="Acrobat Document" r:id="rId4" imgW="8229600" imgH="4114543" progId="AcroExch.Document.DC">
                  <p:embed/>
                </p:oleObj>
              </mc:Choice>
              <mc:Fallback>
                <p:oleObj name="Acrobat Document" r:id="rId4" imgW="8229600" imgH="4114543" progId="AcroExch.Document.DC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1130300"/>
                        <a:ext cx="5040313" cy="250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2501774"/>
              </p:ext>
            </p:extLst>
          </p:nvPr>
        </p:nvGraphicFramePr>
        <p:xfrm>
          <a:off x="1908175" y="3794125"/>
          <a:ext cx="5327650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" name="Acrobat Document" r:id="rId6" imgW="8229600" imgH="4114543" progId="AcroExch.Document.DC">
                  <p:embed/>
                </p:oleObj>
              </mc:Choice>
              <mc:Fallback>
                <p:oleObj name="Acrobat Document" r:id="rId6" imgW="8229600" imgH="4114543" progId="AcroExch.Document.DC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794125"/>
                        <a:ext cx="5327650" cy="266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973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Work</a:t>
            </a:r>
            <a:r>
              <a:rPr lang="fr-FR" dirty="0" smtClean="0">
                <a:latin typeface="Aller" panose="02000503030000020004" pitchFamily="2" charset="0"/>
              </a:rPr>
              <a:t> on </a:t>
            </a:r>
            <a:r>
              <a:rPr lang="fr-FR" dirty="0" err="1" smtClean="0">
                <a:latin typeface="Aller" panose="02000503030000020004" pitchFamily="2" charset="0"/>
              </a:rPr>
              <a:t>Folding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1088" y="6357938"/>
            <a:ext cx="442912" cy="412750"/>
          </a:xfrm>
        </p:spPr>
        <p:txBody>
          <a:bodyPr/>
          <a:lstStyle/>
          <a:p>
            <a:fld id="{4A490C5D-AEA8-4823-B9B3-806910A0ECF7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24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823537"/>
              </p:ext>
            </p:extLst>
          </p:nvPr>
        </p:nvGraphicFramePr>
        <p:xfrm>
          <a:off x="1907704" y="1130647"/>
          <a:ext cx="5040313" cy="250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6" name="Acrobat Document" r:id="rId4" imgW="8229600" imgH="4114543" progId="AcroExch.Document.DC">
                  <p:embed/>
                </p:oleObj>
              </mc:Choice>
              <mc:Fallback>
                <p:oleObj name="Acrobat Document" r:id="rId4" imgW="8229600" imgH="4114543" progId="AcroExch.Document.DC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1130647"/>
                        <a:ext cx="5040313" cy="250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8007579"/>
              </p:ext>
            </p:extLst>
          </p:nvPr>
        </p:nvGraphicFramePr>
        <p:xfrm>
          <a:off x="1907704" y="3794472"/>
          <a:ext cx="5327650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7" name="Acrobat Document" r:id="rId6" imgW="8229600" imgH="4114543" progId="AcroExch.Document.DC">
                  <p:embed/>
                </p:oleObj>
              </mc:Choice>
              <mc:Fallback>
                <p:oleObj name="Acrobat Document" r:id="rId6" imgW="8229600" imgH="4114543" progId="AcroExch.Document.DC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3794472"/>
                        <a:ext cx="5327650" cy="266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20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Bubble</a:t>
            </a:r>
            <a:r>
              <a:rPr lang="fr-FR" dirty="0" smtClean="0">
                <a:latin typeface="Aller" panose="02000503030000020004" pitchFamily="2" charset="0"/>
              </a:rPr>
              <a:t> plot: </a:t>
            </a:r>
            <a:r>
              <a:rPr lang="fr-FR" dirty="0" err="1" smtClean="0">
                <a:latin typeface="Aller" panose="02000503030000020004" pitchFamily="2" charset="0"/>
              </a:rPr>
              <a:t>Difference</a:t>
            </a:r>
            <a:r>
              <a:rPr lang="fr-FR" dirty="0" smtClean="0">
                <a:latin typeface="Aller" panose="02000503030000020004" pitchFamily="2" charset="0"/>
              </a:rPr>
              <a:t> vs CS vs FMD (log10/log10)</a:t>
            </a:r>
            <a:endParaRPr lang="en-US" dirty="0">
              <a:latin typeface="Aller" panose="02000503030000020004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796136" y="980728"/>
            <a:ext cx="0" cy="547260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508104" y="980728"/>
            <a:ext cx="0" cy="547260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2000" y="980728"/>
            <a:ext cx="0" cy="547260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5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7504" y="980728"/>
            <a:ext cx="8928992" cy="864096"/>
          </a:xfrm>
        </p:spPr>
        <p:txBody>
          <a:bodyPr/>
          <a:lstStyle/>
          <a:p>
            <a:pPr marL="342900" lvl="1" indent="-342900">
              <a:buBlip>
                <a:blip r:embed="rId2"/>
              </a:buBlip>
            </a:pPr>
            <a:r>
              <a:rPr lang="fr-FR" b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Complexity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: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number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of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« 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colored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areas » (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consecutive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code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lines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that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belong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to the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same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function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52731" y="1841323"/>
            <a:ext cx="288032" cy="72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21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ler" panose="02000503030000020004" pitchFamily="2" charset="0"/>
              </a:rPr>
              <a:t>Let’s observe the influence of the parameters (2)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264699" y="1841323"/>
            <a:ext cx="288032" cy="72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98980" y="1841325"/>
            <a:ext cx="288032" cy="72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976667" y="1841324"/>
            <a:ext cx="288032" cy="7247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2776159" y="1984177"/>
            <a:ext cx="133671" cy="141687"/>
          </a:xfrm>
          <a:prstGeom prst="ellipse">
            <a:avLst/>
          </a:prstGeom>
          <a:solidFill>
            <a:srgbClr val="E84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340887" y="2023831"/>
            <a:ext cx="133671" cy="141687"/>
          </a:xfrm>
          <a:prstGeom prst="ellipse">
            <a:avLst/>
          </a:prstGeom>
          <a:solidFill>
            <a:srgbClr val="E84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3053846" y="2243058"/>
            <a:ext cx="133671" cy="141687"/>
          </a:xfrm>
          <a:prstGeom prst="ellipse">
            <a:avLst/>
          </a:prstGeom>
          <a:solidFill>
            <a:srgbClr val="E84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699386" y="1841326"/>
            <a:ext cx="3024336" cy="72474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629911" y="2101371"/>
            <a:ext cx="133671" cy="141687"/>
          </a:xfrm>
          <a:prstGeom prst="ellipse">
            <a:avLst/>
          </a:prstGeom>
          <a:solidFill>
            <a:srgbClr val="E84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543339" y="2720558"/>
            <a:ext cx="3701030" cy="1754326"/>
            <a:chOff x="2699792" y="3140968"/>
            <a:chExt cx="3701030" cy="1754326"/>
          </a:xfrm>
        </p:grpSpPr>
        <p:sp>
          <p:nvSpPr>
            <p:cNvPr id="34" name="TextBox 33"/>
            <p:cNvSpPr txBox="1"/>
            <p:nvPr/>
          </p:nvSpPr>
          <p:spPr>
            <a:xfrm>
              <a:off x="2699792" y="3140968"/>
              <a:ext cx="2916183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>
                  <a:solidFill>
                    <a:schemeClr val="accent6">
                      <a:lumMod val="50000"/>
                    </a:schemeClr>
                  </a:solidFill>
                  <a:latin typeface="Aller" panose="02000503030000020004" pitchFamily="2" charset="0"/>
                </a:rPr>
                <a:t>Sample</a:t>
              </a:r>
              <a:r>
                <a:rPr lang="fr-FR" dirty="0">
                  <a:solidFill>
                    <a:schemeClr val="accent6">
                      <a:lumMod val="50000"/>
                    </a:schemeClr>
                  </a:solidFill>
                  <a:latin typeface="Aller" panose="02000503030000020004" pitchFamily="2" charset="0"/>
                </a:rPr>
                <a:t>,	Line,	</a:t>
              </a:r>
              <a:r>
                <a:rPr lang="fr-FR" dirty="0" err="1">
                  <a:solidFill>
                    <a:schemeClr val="accent6">
                      <a:lumMod val="50000"/>
                    </a:schemeClr>
                  </a:solidFill>
                  <a:latin typeface="Aller" panose="02000503030000020004" pitchFamily="2" charset="0"/>
                </a:rPr>
                <a:t>Function</a:t>
              </a:r>
              <a:endParaRPr lang="fr-FR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endParaRPr>
            </a:p>
            <a:p>
              <a:r>
                <a:rPr lang="fr-FR" dirty="0">
                  <a:latin typeface="Aller" panose="02000503030000020004" pitchFamily="2" charset="0"/>
                </a:rPr>
                <a:t>0.1, 	100, 	200</a:t>
              </a:r>
            </a:p>
            <a:p>
              <a:r>
                <a:rPr lang="fr-FR" dirty="0">
                  <a:solidFill>
                    <a:srgbClr val="92D050"/>
                  </a:solidFill>
                  <a:latin typeface="Aller" panose="02000503030000020004" pitchFamily="2" charset="0"/>
                </a:rPr>
                <a:t>0.2, 	</a:t>
              </a:r>
              <a:r>
                <a:rPr lang="fr-FR" dirty="0" smtClean="0">
                  <a:solidFill>
                    <a:srgbClr val="92D050"/>
                  </a:solidFill>
                  <a:latin typeface="Aller" panose="02000503030000020004" pitchFamily="2" charset="0"/>
                </a:rPr>
                <a:t>250, </a:t>
              </a:r>
              <a:r>
                <a:rPr lang="fr-FR" dirty="0">
                  <a:solidFill>
                    <a:srgbClr val="92D050"/>
                  </a:solidFill>
                  <a:latin typeface="Aller" panose="02000503030000020004" pitchFamily="2" charset="0"/>
                </a:rPr>
                <a:t>	</a:t>
              </a:r>
              <a:r>
                <a:rPr lang="fr-FR" dirty="0" smtClean="0">
                  <a:solidFill>
                    <a:srgbClr val="92D050"/>
                  </a:solidFill>
                  <a:latin typeface="Aller" panose="02000503030000020004" pitchFamily="2" charset="0"/>
                </a:rPr>
                <a:t>345</a:t>
              </a:r>
              <a:endParaRPr lang="fr-FR" dirty="0">
                <a:solidFill>
                  <a:srgbClr val="92D050"/>
                </a:solidFill>
                <a:latin typeface="Aller" panose="02000503030000020004" pitchFamily="2" charset="0"/>
              </a:endParaRPr>
            </a:p>
            <a:p>
              <a:r>
                <a:rPr lang="fr-FR" dirty="0">
                  <a:latin typeface="Aller" panose="02000503030000020004" pitchFamily="2" charset="0"/>
                </a:rPr>
                <a:t>0.3, 	102, 	</a:t>
              </a:r>
              <a:r>
                <a:rPr lang="fr-FR" dirty="0" smtClean="0">
                  <a:latin typeface="Aller" panose="02000503030000020004" pitchFamily="2" charset="0"/>
                </a:rPr>
                <a:t>200</a:t>
              </a:r>
            </a:p>
            <a:p>
              <a:r>
                <a:rPr lang="fr-FR" dirty="0" smtClean="0">
                  <a:latin typeface="Aller" panose="02000503030000020004" pitchFamily="2" charset="0"/>
                </a:rPr>
                <a:t>0.4, </a:t>
              </a:r>
              <a:r>
                <a:rPr lang="fr-FR" dirty="0">
                  <a:latin typeface="Aller" panose="02000503030000020004" pitchFamily="2" charset="0"/>
                </a:rPr>
                <a:t>	</a:t>
              </a:r>
              <a:r>
                <a:rPr lang="fr-FR" dirty="0" smtClean="0">
                  <a:latin typeface="Aller" panose="02000503030000020004" pitchFamily="2" charset="0"/>
                </a:rPr>
                <a:t>105, </a:t>
              </a:r>
              <a:r>
                <a:rPr lang="fr-FR" dirty="0">
                  <a:latin typeface="Aller" panose="02000503030000020004" pitchFamily="2" charset="0"/>
                </a:rPr>
                <a:t>	200</a:t>
              </a:r>
              <a:endParaRPr lang="en-US" dirty="0">
                <a:latin typeface="Aller" panose="02000503030000020004" pitchFamily="2" charset="0"/>
              </a:endParaRPr>
            </a:p>
            <a:p>
              <a:endParaRPr lang="en-US" dirty="0">
                <a:latin typeface="Aller" panose="02000503030000020004" pitchFamily="2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6012160" y="3488108"/>
              <a:ext cx="0" cy="219227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6012160" y="3759829"/>
              <a:ext cx="0" cy="219227"/>
            </a:xfrm>
            <a:prstGeom prst="straightConnector1">
              <a:avLst/>
            </a:prstGeom>
            <a:ln w="254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6012160" y="4018131"/>
              <a:ext cx="1" cy="490990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6078298" y="3430104"/>
              <a:ext cx="3225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latin typeface="Aller" panose="02000503030000020004" pitchFamily="2" charset="0"/>
                </a:rPr>
                <a:t>1</a:t>
              </a:r>
            </a:p>
            <a:p>
              <a:r>
                <a:rPr lang="fr-FR" b="1" dirty="0" smtClean="0">
                  <a:solidFill>
                    <a:srgbClr val="92D050"/>
                  </a:solidFill>
                  <a:latin typeface="Aller" panose="02000503030000020004" pitchFamily="2" charset="0"/>
                </a:rPr>
                <a:t>2</a:t>
              </a:r>
            </a:p>
            <a:p>
              <a:r>
                <a:rPr lang="fr-FR" b="1" dirty="0">
                  <a:latin typeface="Aller" panose="02000503030000020004" pitchFamily="2" charset="0"/>
                </a:rPr>
                <a:t>3</a:t>
              </a:r>
              <a:endParaRPr lang="en-US" b="1" dirty="0">
                <a:latin typeface="Aller" panose="02000503030000020004" pitchFamily="2" charset="0"/>
              </a:endParaRPr>
            </a:p>
          </p:txBody>
        </p:sp>
      </p:grpSp>
      <p:sp>
        <p:nvSpPr>
          <p:cNvPr id="44" name="Content Placeholder 3"/>
          <p:cNvSpPr txBox="1">
            <a:spLocks/>
          </p:cNvSpPr>
          <p:nvPr/>
        </p:nvSpPr>
        <p:spPr>
          <a:xfrm>
            <a:off x="1331639" y="4329504"/>
            <a:ext cx="7705789" cy="1979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Interpretation</a:t>
            </a:r>
            <a:r>
              <a:rPr lang="fr-FR" sz="2000" b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: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number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of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graphical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objects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contained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in the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representation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. The more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it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increases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, the more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we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need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to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make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efforts to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read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,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understand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and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interpret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the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representation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.</a:t>
            </a:r>
          </a:p>
          <a:p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In the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current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representation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, routines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under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0.5% are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filtered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(white areas),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which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reduces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the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graphical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complexity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.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However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,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we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do not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take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this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into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account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in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our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measures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.</a:t>
            </a:r>
            <a:endParaRPr lang="fr-FR" sz="1200" i="1" dirty="0" smtClean="0">
              <a:solidFill>
                <a:schemeClr val="accent6">
                  <a:lumMod val="50000"/>
                </a:schemeClr>
              </a:solidFill>
              <a:latin typeface="Aller" panose="02000503030000020004" pitchFamily="2" charset="0"/>
            </a:endParaRPr>
          </a:p>
          <a:p>
            <a:pPr lvl="3"/>
            <a:endParaRPr lang="fr-FR" sz="1200" dirty="0" smtClean="0">
              <a:solidFill>
                <a:schemeClr val="accent6">
                  <a:lumMod val="50000"/>
                </a:schemeClr>
              </a:solidFill>
              <a:latin typeface="Aller" panose="02000503030000020004" pitchFamily="2" charset="0"/>
            </a:endParaRPr>
          </a:p>
        </p:txBody>
      </p:sp>
      <p:sp>
        <p:nvSpPr>
          <p:cNvPr id="4" name="AutoShape 2" descr="data:image/png;base64,iVBORw0KGgoAAAANSUhEUgAAAPYAAADNCAMAAAC8cX2UAAAAwFBMVEX////qAAAAAAD/+vr61NTtRETuTEzrAAD74uL+7+/sJyf+8/P95+f1oaH/+fn97Oz2rq7yh4f72trzjo7Z2dn3s7P5yMjS0tLrFRWNjY30lpbvYWHsMDD60tLwbW34+PjuVVXygYHsNzepqan4w8PuUlLwcXH1pqa5ubnrHR2WlpbtRkb4vLzn5+fxeXn0mZkgICATExN0dHSAgIC3t7dTU1NjY2PExMRDQ0PvZGQ/Pz8pKSlOTk6enp7tPT00NDSpjQdRAAAKcklEQVR4nOWde1/TTBCFu/XyggreuBRFaL0goqgoKOgLfv9v5a8U200y++w12W04f0LSzmmbk52ZM5vBIAdW3+/tKrV7sPkwy9vnwcpLNcfeo9zRdIUXqoIvuePpBmNVwzh3RF2gwfpW8H7RZK3UWu6o2sZjibVSq7njahnCT3yKl7njahdbMmultnJH1ipGJtqj3JG1iS8m1kq9yB1be3hoZq3U49zRtYaXRHucO7q28IpYK/U2d3wt4QHTVrnjawdrFtb9VDXUsxn6qGp7dtrj3DGmx1076z6qmk3PZsgdZWq8d2KtnueOMy3W3Vgr1a/K2oEr7fu5I02JZ66slfqUO9aEeO1Ou0eq9sSDtXqaO9pUuOPDuj+q9tmPdk9UbcWPdV9U7cqXdi9UbdObtZrkjjkB/FkrtZI76Gg8DaF9L3fUsXgUwlqpzdxxR+J+GG11J3fgUfgEzEZUXFtuVaMv9BOWHpZZ1Z4DrysuNF3ljj0cqGfPBlxWXF5VMzSzr3EwPQCLyMuqam+J1Pr1IaRqnzOHHwpjM1st3Cqkas+yRh8K0Zxzg3kXn9qBS6lqq0BI82xcwFFPMoYfCmpmjxeHoaqt5wo+GEZzzhR63QiMHUuoah+ATbVKSMq3bKpG32GtekK/i9080YcCr9j6+otUYLlUjfT5df1ggyFzhmVSNTTnNK9XusMfZAg/FLT22hOOp0/pbufRhwKb2dJ0CK3el0bVsJktj0i8gzPedxx+KKiZbbDUYma+HKqG5hyTKYfqMJIalIddYPDOeBZ9Vsugaqhn5iYu1VgfdBh+IFDPqGVPFfXyR2iwmU0noqqVPhOJ5hxeYFO3rHRVI3OObeFBn9irTqIPBTazbYJMqvahk/ADgeacC+vp9+DsklVtQrTrsrS/v1/7C7pcylU1DFufDTi+PDsZTvHn26H+AvSx2X8suUA/Uu3mtf9jqOP74kvHi6RUVSNJ0hbj28M6fs7/R5JYqqoR64XH7rjBejg8nf+X3FxljvWjOWfRpT8RaA+3//0Xlzsljjvj4nLhyXgjsR4O5/+nxe24e1ZWoDln0av+KtPe+fd/VLXyxp2xmb2oC0lXdvXrJhd2eePOxFpbjDdl/AbH80NoWV/aYCAVhfQ77k8T7bmosaqVNRiIjQ194wXjt724d2MJctwxMQaZcyr3HRfaWKApSdWwmV25Hl1oYzmuJFWjFnW1krRhv7YH3EwqR9WodVcbgTDewCq0sdReiqqhOadmDd830d6oHEb2RHOtvVvgThM1y6yR9nHlMLQFlDHujHrWMN2YaNcqLbijQVfMEGTOabbtHGmjqpUw7ozfS7NJa0hFGrTREJF/MBCvQqEg8ttAu3EgKUb+wUDcaUJYUv3vSrtoVcPforQL2g+Z9dfmkR7Wts5BzWxxYfFNpv1HOJTWfnnHnbGZLQrud5n2uXCos221a/BOE+IpRzLtH9Kxpaoa7jQhz7gYSojfpGMxi8837ox1EIP3/9SDNuc4LRJjoJ4ZPNGGqtJ3+Wh6g1yqhjtNmLyihjrDkXw01mPzDAbyThMmD52hznBpOJzsiXnGndGcY+zCG+oMbwyHY68lx2Ag6pm5O2lIuE9Nx2MluhViDNxpwlzfNND+aTyB3qb7cWc054zhRJn2tvF47Jp3rmoUDK4cfWljT7FrVZsQa7yj/hFpH5tPKEjVeKcJPPVMpF0vruhAv0BaXhZ8DP8G5ISbaOMF1eVgIMpMY+CpCjnhRtqlqBqFYfNY7oi0+Rxyflk+5YTAJYTNDCwn3HwO+vy6GgxkPbOZJMWE+8Ry0oTesaNNHCg9sJvHDiXaUilNB6Y93agaJoP29rOYcJ/ZzsJFYSfjzhSAQwFbTLjFUloFZOTpQtWw0ONQ2BMzT7mmpCNiGiMFsJntUsYVaRtqSjowvW99MBDNOS6JoJh5GmpKOlDV2h53xpK9261Eom2qKenA0l3Lg4HYzHa7xCTapppSBTFTR3HAdpzjW0sd7kP7aRYjT5vjzvzYBMcfmtTqNdeUdGATpkVVo50mnGdYpMwTiisasOXW3mAgPwbGdWJJyjw37KdNgQ3W1lQNH5vg7A6UMk+oKTlH0Na4M5pz3L2gUubpSjuDqnEz273vKmWeWFzRgVaZVgYD8R09uuxS5ul8Mt5L2hgM5MfAeFS0pBTM/Wy80loYDMRmtk9XRspFPE6ndWJ6VePHJvjUdQTavzxOx7to6nFn1jM/DW3SthZXdKChObGq4brQ87fVpG0vrmjAjD+tqvFjYDyV5FeDtkOVQQPmQ0lVDZvZvk+abS7Kd+wn6SB7YspxZ35sgu/wRnN16lJl0IC1jnTjzmzO8R7VaVrTnNJtDc5jZ1GYIG3vl2ualVyX5P/gPGQYA34MTIAJss5acFVbgFXrRIOBqGch+yvXNc2pklYFhZRmMBC7y0Ht5dqv3Nb3k4AdqSSDgcg6rO12WaHtWFqpAvuPCVSNHwMTWLjTSw1u5cM6sNs8DovK9eXDCxrzWsPXoO96YPEWRKsa7jQRkehtnE9Jn/nesTVQYLGqxnoW96E2tpJKGFqkqiHrcdxrxwJ/iFHjzngB5Z6kRtmJGXfGRWD+CVO8yUQMBuKSP/fk3cByCQa/KjezC3ioD6pa8I8Rd5oo4mEnuDFd4GAgpjnxrqiNN0c7R4dxNzFMDsNUjc05kW6R/XmJ5TxscXqDCcUYpGpYmI2szFb6YOe+VQYNXPgJeEHWs7g6fD3hDl2XDyxlvoDBQDTnxK15mwMEEd83PtvbW9WwxRa3GBf6+iGVhhtgCd933JnNOePwKA3jjg5+PBPQnuhZ6UNzTtyovDwsEv56AbPzJrA5J2qE2DD2F5F4YzPWK1Y058Qtxr3m1t2AquZR40QjVORiXB6R8Wpx14FGi4/OL8NXS6Rp3bADiX+LQAO2oZ1VDV8l1vbWBu0kqsbN7FiT46VMO+ZHbrkqHY01qBDRNgnD5gwxkjawaLCTqrE5J759LNM2juu7Ae+4LuPOnNMkaKvJv/K4vNtiFnS49+BaL8mOXRJrTxtHE7yathrIWM+S7GQkXN1ROj4D5k5WVcNmdqJ9q5pm24jEcw7MlC2qxuacVDtf1HifpGDNdRHLGgtZp6uMb+hPIPBzpZmBVTCcWpog65Qzhac3kzK/d5J81VNwzRNUjc05qWetjre3N2LvWxWgPRF8F7jTRLGPcVkA+xnGwj43s8t9aM8cYaqGrAt+RNMC2Ks0SBObc8rZDh3AnWnRX8TmnALaui7Avp3YwEJPRMaNJv2AJARVQ1+fR0UqM1DVhFswsm7VprJ+R8f6agWPH1WwUsXdKra2tl7hBFPDR8fN7NHFeHy/insVXD2oYPRfBfyRdomaqrEE9ge1SiCbc3qESt2Xm9l9QsUviovZfkFTNUxd+oa5qnH5rW+Yp1RszukdbhJobmb3Dzeqxs3sHuLaZsXmnF7i4W3TsxkubuWXPc1AsWfWV0x4q4m+4rUlz+4rbiftkaXF2VOMLW38nmLNYlXpKVYtnq5+YmItHvYRs01KuC/QP4xWb1n98Bp78wb/5q3JPT+uzRodfwF7NbACgUiRI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ller" panose="02000503030000020004" pitchFamily="2" charset="0"/>
            </a:endParaRPr>
          </a:p>
        </p:txBody>
      </p:sp>
      <p:sp>
        <p:nvSpPr>
          <p:cNvPr id="6" name="AutoShape 4" descr="data:image/png;base64,iVBORw0KGgoAAAANSUhEUgAAAPYAAADNCAMAAAC8cX2UAAAAwFBMVEX////qAAAAAAD/+vr61NTtRETuTEzrAAD74uL+7+/sJyf+8/P95+f1oaH/+fn97Oz2rq7yh4f72trzjo7Z2dn3s7P5yMjS0tLrFRWNjY30lpbvYWHsMDD60tLwbW34+PjuVVXygYHsNzepqan4w8PuUlLwcXH1pqa5ubnrHR2WlpbtRkb4vLzn5+fxeXn0mZkgICATExN0dHSAgIC3t7dTU1NjY2PExMRDQ0PvZGQ/Pz8pKSlOTk6enp7tPT00NDSpjQdRAAAKcklEQVR4nOWde1/TTBCFu/XyggreuBRFaL0goqgoKOgLfv9v5a8U200y++w12W04f0LSzmmbk52ZM5vBIAdW3+/tKrV7sPkwy9vnwcpLNcfeo9zRdIUXqoIvuePpBmNVwzh3RF2gwfpW8H7RZK3UWu6o2sZjibVSq7njahnCT3yKl7njahdbMmultnJH1ipGJtqj3JG1iS8m1kq9yB1be3hoZq3U49zRtYaXRHucO7q28IpYK/U2d3wt4QHTVrnjawdrFtb9VDXUsxn6qGp7dtrj3DGmx1076z6qmk3PZsgdZWq8d2KtnueOMy3W3Vgr1a/K2oEr7fu5I02JZ66slfqUO9aEeO1Ou0eq9sSDtXqaO9pUuOPDuj+q9tmPdk9UbcWPdV9U7cqXdi9UbdObtZrkjjkB/FkrtZI76Gg8DaF9L3fUsXgUwlqpzdxxR+J+GG11J3fgUfgEzEZUXFtuVaMv9BOWHpZZ1Z4DrysuNF3ljj0cqGfPBlxWXF5VMzSzr3EwPQCLyMuqam+J1Pr1IaRqnzOHHwpjM1st3Cqkas+yRh8K0Zxzg3kXn9qBS6lqq0BI82xcwFFPMoYfCmpmjxeHoaqt5wo+GEZzzhR63QiMHUuoah+ATbVKSMq3bKpG32GtekK/i9080YcCr9j6+otUYLlUjfT5df1ggyFzhmVSNTTnNK9XusMfZAg/FLT22hOOp0/pbufRhwKb2dJ0CK3el0bVsJktj0i8gzPedxx+KKiZbbDUYma+HKqG5hyTKYfqMJIalIddYPDOeBZ9Vsugaqhn5iYu1VgfdBh+IFDPqGVPFfXyR2iwmU0noqqVPhOJ5hxeYFO3rHRVI3OObeFBn9irTqIPBTazbYJMqvahk/ADgeacC+vp9+DsklVtQrTrsrS/v1/7C7pcylU1DFufDTi+PDsZTvHn26H+AvSx2X8suUA/Uu3mtf9jqOP74kvHi6RUVSNJ0hbj28M6fs7/R5JYqqoR64XH7rjBejg8nf+X3FxljvWjOWfRpT8RaA+3//0Xlzsljjvj4nLhyXgjsR4O5/+nxe24e1ZWoDln0av+KtPe+fd/VLXyxp2xmb2oC0lXdvXrJhd2eePOxFpbjDdl/AbH80NoWV/aYCAVhfQ77k8T7bmosaqVNRiIjQ194wXjt724d2MJctwxMQaZcyr3HRfaWKApSdWwmV25Hl1oYzmuJFWjFnW1krRhv7YH3EwqR9WodVcbgTDewCq0sdReiqqhOadmDd830d6oHEb2RHOtvVvgThM1y6yR9nHlMLQFlDHujHrWMN2YaNcqLbijQVfMEGTOabbtHGmjqpUw7ozfS7NJa0hFGrTREJF/MBCvQqEg8ttAu3EgKUb+wUDcaUJYUv3vSrtoVcPforQL2g+Z9dfmkR7Wts5BzWxxYfFNpv1HOJTWfnnHnbGZLQrud5n2uXCos221a/BOE+IpRzLtH9Kxpaoa7jQhz7gYSojfpGMxi8837ox1EIP3/9SDNuc4LRJjoJ4ZPNGGqtJ3+Wh6g1yqhjtNmLyihjrDkXw01mPzDAbyThMmD52hznBpOJzsiXnGndGcY+zCG+oMbwyHY68lx2Ag6pm5O2lIuE9Nx2MluhViDNxpwlzfNND+aTyB3qb7cWc054zhRJn2tvF47Jp3rmoUDK4cfWljT7FrVZsQa7yj/hFpH5tPKEjVeKcJPPVMpF0vruhAv0BaXhZ8DP8G5ISbaOMF1eVgIMpMY+CpCjnhRtqlqBqFYfNY7oi0+Rxyflk+5YTAJYTNDCwn3HwO+vy6GgxkPbOZJMWE+8Ry0oTesaNNHCg9sJvHDiXaUilNB6Y93agaJoP29rOYcJ/ZzsJFYSfjzhSAQwFbTLjFUloFZOTpQtWw0ONQ2BMzT7mmpCNiGiMFsJntUsYVaRtqSjowvW99MBDNOS6JoJh5GmpKOlDV2h53xpK9261Eom2qKenA0l3Lg4HYzHa7xCTapppSBTFTR3HAdpzjW0sd7kP7aRYjT5vjzvzYBMcfmtTqNdeUdGATpkVVo50mnGdYpMwTiisasOXW3mAgPwbGdWJJyjw37KdNgQ3W1lQNH5vg7A6UMk+oKTlH0Na4M5pz3L2gUubpSjuDqnEz273vKmWeWFzRgVaZVgYD8R09uuxS5ul8Mt5L2hgM5MfAeFS0pBTM/Wy80loYDMRmtk9XRspFPE6ndWJ6VePHJvjUdQTavzxOx7to6nFn1jM/DW3SthZXdKChObGq4brQ87fVpG0vrmjAjD+tqvFjYDyV5FeDtkOVQQPmQ0lVDZvZvk+abS7Kd+wn6SB7YspxZ35sgu/wRnN16lJl0IC1jnTjzmzO8R7VaVrTnNJtDc5jZ1GYIG3vl2ualVyX5P/gPGQYA34MTIAJss5acFVbgFXrRIOBqGch+yvXNc2pklYFhZRmMBC7y0Ht5dqv3Nb3k4AdqSSDgcg6rO12WaHtWFqpAvuPCVSNHwMTWLjTSw1u5cM6sNs8DovK9eXDCxrzWsPXoO96YPEWRKsa7jQRkehtnE9Jn/nesTVQYLGqxnoW96E2tpJKGFqkqiHrcdxrxwJ/iFHjzngB5Z6kRtmJGXfGRWD+CVO8yUQMBuKSP/fk3cByCQa/KjezC3ioD6pa8I8Rd5oo4mEnuDFd4GAgpjnxrqiNN0c7R4dxNzFMDsNUjc05kW6R/XmJ5TxscXqDCcUYpGpYmI2szFb6YOe+VQYNXPgJeEHWs7g6fD3hDl2XDyxlvoDBQDTnxK15mwMEEd83PtvbW9WwxRa3GBf6+iGVhhtgCd933JnNOePwKA3jjg5+PBPQnuhZ6UNzTtyovDwsEv56AbPzJrA5J2qE2DD2F5F4YzPWK1Y058Qtxr3m1t2AquZR40QjVORiXB6R8Wpx14FGi4/OL8NXS6Rp3bADiX+LQAO2oZ1VDV8l1vbWBu0kqsbN7FiT46VMO+ZHbrkqHY01qBDRNgnD5gwxkjawaLCTqrE5J759LNM2juu7Ae+4LuPOnNMkaKvJv/K4vNtiFnS49+BaL8mOXRJrTxtHE7yathrIWM+S7GQkXN1ROj4D5k5WVcNmdqJ9q5pm24jEcw7MlC2qxuacVDtf1HifpGDNdRHLGgtZp6uMb+hPIPBzpZmBVTCcWpog65Qzhac3kzK/d5J81VNwzRNUjc05qWetjre3N2LvWxWgPRF8F7jTRLGPcVkA+xnGwj43s8t9aM8cYaqGrAt+RNMC2Ks0SBObc8rZDh3AnWnRX8TmnALaui7Avp3YwEJPRMaNJv2AJARVQ1+fR0UqM1DVhFswsm7VprJ+R8f6agWPH1WwUsXdKra2tl7hBFPDR8fN7NHFeHy/insVXD2oYPRfBfyRdomaqrEE9ge1SiCbc3qESt2Xm9l9QsUviovZfkFTNUxd+oa5qnH5rW+Yp1RszukdbhJobmb3Dzeqxs3sHuLaZsXmnF7i4W3TsxkubuWXPc1AsWfWV0x4q4m+4rUlz+4rbiftkaXF2VOMLW38nmLNYlXpKVYtnq5+YmItHvYRs01KuC/QP4xWb1n98Bp78wb/5q3JPT+uzRodfwF7NbACgUiRI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ller" panose="02000503030000020004" pitchFamily="2" charset="0"/>
            </a:endParaRPr>
          </a:p>
        </p:txBody>
      </p:sp>
      <p:sp>
        <p:nvSpPr>
          <p:cNvPr id="8" name="AutoShape 6" descr="data:image/png;base64,iVBORw0KGgoAAAANSUhEUgAAAPYAAADNCAMAAAC8cX2UAAAAwFBMVEX////qAAAAAAD/+vr61NTtRETuTEzrAAD74uL+7+/sJyf+8/P95+f1oaH/+fn97Oz2rq7yh4f72trzjo7Z2dn3s7P5yMjS0tLrFRWNjY30lpbvYWHsMDD60tLwbW34+PjuVVXygYHsNzepqan4w8PuUlLwcXH1pqa5ubnrHR2WlpbtRkb4vLzn5+fxeXn0mZkgICATExN0dHSAgIC3t7dTU1NjY2PExMRDQ0PvZGQ/Pz8pKSlOTk6enp7tPT00NDSpjQdRAAAKcklEQVR4nOWde1/TTBCFu/XyggreuBRFaL0goqgoKOgLfv9v5a8U200y++w12W04f0LSzmmbk52ZM5vBIAdW3+/tKrV7sPkwy9vnwcpLNcfeo9zRdIUXqoIvuePpBmNVwzh3RF2gwfpW8H7RZK3UWu6o2sZjibVSq7njahnCT3yKl7njahdbMmultnJH1ipGJtqj3JG1iS8m1kq9yB1be3hoZq3U49zRtYaXRHucO7q28IpYK/U2d3wt4QHTVrnjawdrFtb9VDXUsxn6qGp7dtrj3DGmx1076z6qmk3PZsgdZWq8d2KtnueOMy3W3Vgr1a/K2oEr7fu5I02JZ66slfqUO9aEeO1Ou0eq9sSDtXqaO9pUuOPDuj+q9tmPdk9UbcWPdV9U7cqXdi9UbdObtZrkjjkB/FkrtZI76Gg8DaF9L3fUsXgUwlqpzdxxR+J+GG11J3fgUfgEzEZUXFtuVaMv9BOWHpZZ1Z4DrysuNF3ljj0cqGfPBlxWXF5VMzSzr3EwPQCLyMuqam+J1Pr1IaRqnzOHHwpjM1st3Cqkas+yRh8K0Zxzg3kXn9qBS6lqq0BI82xcwFFPMoYfCmpmjxeHoaqt5wo+GEZzzhR63QiMHUuoah+ATbVKSMq3bKpG32GtekK/i9080YcCr9j6+otUYLlUjfT5df1ggyFzhmVSNTTnNK9XusMfZAg/FLT22hOOp0/pbufRhwKb2dJ0CK3el0bVsJktj0i8gzPedxx+KKiZbbDUYma+HKqG5hyTKYfqMJIalIddYPDOeBZ9Vsugaqhn5iYu1VgfdBh+IFDPqGVPFfXyR2iwmU0noqqVPhOJ5hxeYFO3rHRVI3OObeFBn9irTqIPBTazbYJMqvahk/ADgeacC+vp9+DsklVtQrTrsrS/v1/7C7pcylU1DFufDTi+PDsZTvHn26H+AvSx2X8suUA/Uu3mtf9jqOP74kvHi6RUVSNJ0hbj28M6fs7/R5JYqqoR64XH7rjBejg8nf+X3FxljvWjOWfRpT8RaA+3//0Xlzsljjvj4nLhyXgjsR4O5/+nxe24e1ZWoDln0av+KtPe+fd/VLXyxp2xmb2oC0lXdvXrJhd2eePOxFpbjDdl/AbH80NoWV/aYCAVhfQ77k8T7bmosaqVNRiIjQ194wXjt724d2MJctwxMQaZcyr3HRfaWKApSdWwmV25Hl1oYzmuJFWjFnW1krRhv7YH3EwqR9WodVcbgTDewCq0sdReiqqhOadmDd830d6oHEb2RHOtvVvgThM1y6yR9nHlMLQFlDHujHrWMN2YaNcqLbijQVfMEGTOabbtHGmjqpUw7ozfS7NJa0hFGrTREJF/MBCvQqEg8ttAu3EgKUb+wUDcaUJYUv3vSrtoVcPforQL2g+Z9dfmkR7Wts5BzWxxYfFNpv1HOJTWfnnHnbGZLQrud5n2uXCos221a/BOE+IpRzLtH9Kxpaoa7jQhz7gYSojfpGMxi8837ox1EIP3/9SDNuc4LRJjoJ4ZPNGGqtJ3+Wh6g1yqhjtNmLyihjrDkXw01mPzDAbyThMmD52hznBpOJzsiXnGndGcY+zCG+oMbwyHY68lx2Ag6pm5O2lIuE9Nx2MluhViDNxpwlzfNND+aTyB3qb7cWc054zhRJn2tvF47Jp3rmoUDK4cfWljT7FrVZsQa7yj/hFpH5tPKEjVeKcJPPVMpF0vruhAv0BaXhZ8DP8G5ISbaOMF1eVgIMpMY+CpCjnhRtqlqBqFYfNY7oi0+Rxyflk+5YTAJYTNDCwn3HwO+vy6GgxkPbOZJMWE+8Ry0oTesaNNHCg9sJvHDiXaUilNB6Y93agaJoP29rOYcJ/ZzsJFYSfjzhSAQwFbTLjFUloFZOTpQtWw0ONQ2BMzT7mmpCNiGiMFsJntUsYVaRtqSjowvW99MBDNOS6JoJh5GmpKOlDV2h53xpK9261Eom2qKenA0l3Lg4HYzHa7xCTapppSBTFTR3HAdpzjW0sd7kP7aRYjT5vjzvzYBMcfmtTqNdeUdGATpkVVo50mnGdYpMwTiisasOXW3mAgPwbGdWJJyjw37KdNgQ3W1lQNH5vg7A6UMk+oKTlH0Na4M5pz3L2gUubpSjuDqnEz273vKmWeWFzRgVaZVgYD8R09uuxS5ul8Mt5L2hgM5MfAeFS0pBTM/Wy80loYDMRmtk9XRspFPE6ndWJ6VePHJvjUdQTavzxOx7to6nFn1jM/DW3SthZXdKChObGq4brQ87fVpG0vrmjAjD+tqvFjYDyV5FeDtkOVQQPmQ0lVDZvZvk+abS7Kd+wn6SB7YspxZ35sgu/wRnN16lJl0IC1jnTjzmzO8R7VaVrTnNJtDc5jZ1GYIG3vl2ualVyX5P/gPGQYA34MTIAJss5acFVbgFXrRIOBqGch+yvXNc2pklYFhZRmMBC7y0Ht5dqv3Nb3k4AdqSSDgcg6rO12WaHtWFqpAvuPCVSNHwMTWLjTSw1u5cM6sNs8DovK9eXDCxrzWsPXoO96YPEWRKsa7jQRkehtnE9Jn/nesTVQYLGqxnoW96E2tpJKGFqkqiHrcdxrxwJ/iFHjzngB5Z6kRtmJGXfGRWD+CVO8yUQMBuKSP/fk3cByCQa/KjezC3ioD6pa8I8Rd5oo4mEnuDFd4GAgpjnxrqiNN0c7R4dxNzFMDsNUjc05kW6R/XmJ5TxscXqDCcUYpGpYmI2szFb6YOe+VQYNXPgJeEHWs7g6fD3hDl2XDyxlvoDBQDTnxK15mwMEEd83PtvbW9WwxRa3GBf6+iGVhhtgCd933JnNOePwKA3jjg5+PBPQnuhZ6UNzTtyovDwsEv56AbPzJrA5J2qE2DD2F5F4YzPWK1Y058Qtxr3m1t2AquZR40QjVORiXB6R8Wpx14FGi4/OL8NXS6Rp3bADiX+LQAO2oZ1VDV8l1vbWBu0kqsbN7FiT46VMO+ZHbrkqHY01qBDRNgnD5gwxkjawaLCTqrE5J759LNM2juu7Ae+4LuPOnNMkaKvJv/K4vNtiFnS49+BaL8mOXRJrTxtHE7yathrIWM+S7GQkXN1ROj4D5k5WVcNmdqJ9q5pm24jEcw7MlC2qxuacVDtf1HifpGDNdRHLGgtZp6uMb+hPIPBzpZmBVTCcWpog65Qzhac3kzK/d5J81VNwzRNUjc05qWetjre3N2LvWxWgPRF8F7jTRLGPcVkA+xnGwj43s8t9aM8cYaqGrAt+RNMC2Ks0SBObc8rZDh3AnWnRX8TmnALaui7Avp3YwEJPRMaNJv2AJARVQ1+fR0UqM1DVhFswsm7VprJ+R8f6agWPH1WwUsXdKra2tl7hBFPDR8fN7NHFeHy/insVXD2oYPRfBfyRdomaqrEE9ge1SiCbc3qESt2Xm9l9QsUviovZfkFTNUxd+oa5qnH5rW+Yp1RszukdbhJobmb3Dzeqxs3sHuLaZsXmnF7i4W3TsxkubuWXPc1AsWfWV0x4q4m+4rUlz+4rbiftkaXF2VOMLW38nmLNYlXpKVYtnq5+YmItHvYRs01KuC/QP4xWb1n98Bp78wb/5q3JPT+uzRodfwF7NbACgUiRIw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ller" panose="02000503030000020004" pitchFamily="2" charset="0"/>
            </a:endParaRPr>
          </a:p>
        </p:txBody>
      </p:sp>
      <p:sp>
        <p:nvSpPr>
          <p:cNvPr id="9" name="AutoShape 8" descr="http://www.clker.com/cliparts/5/7/d/b/1195442352382851478zeimusu_Warning_sign.sv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ller" panose="02000503030000020004" pitchFamily="2" charset="0"/>
            </a:endParaRPr>
          </a:p>
        </p:txBody>
      </p:sp>
      <p:pic>
        <p:nvPicPr>
          <p:cNvPr id="14346" name="Picture 10" descr="File:Warning-icon-h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5319411"/>
            <a:ext cx="574129" cy="52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14036" y="1892128"/>
            <a:ext cx="524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latin typeface="Aller" panose="02000503030000020004" pitchFamily="2" charset="0"/>
              </a:rPr>
              <a:t>…</a:t>
            </a:r>
            <a:endParaRPr lang="en-US" sz="3200" b="1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89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22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Nemo</a:t>
            </a:r>
            <a:r>
              <a:rPr lang="fr-FR" dirty="0" smtClean="0">
                <a:latin typeface="Aller" panose="02000503030000020004" pitchFamily="2" charset="0"/>
              </a:rPr>
              <a:t> 128: </a:t>
            </a:r>
            <a:r>
              <a:rPr lang="fr-FR" dirty="0" err="1" smtClean="0">
                <a:latin typeface="Aller" panose="02000503030000020004" pitchFamily="2" charset="0"/>
              </a:rPr>
              <a:t>Complexity</a:t>
            </a:r>
            <a:r>
              <a:rPr lang="fr-FR" dirty="0" smtClean="0">
                <a:latin typeface="Aller" panose="02000503030000020004" pitchFamily="2" charset="0"/>
              </a:rPr>
              <a:t> VS CS </a:t>
            </a:r>
            <a:endParaRPr lang="en-US" dirty="0">
              <a:latin typeface="Aller" panose="02000503030000020004" pitchFamily="2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605521"/>
              </p:ext>
            </p:extLst>
          </p:nvPr>
        </p:nvGraphicFramePr>
        <p:xfrm>
          <a:off x="539552" y="1052736"/>
          <a:ext cx="82296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4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552" y="1052736"/>
                        <a:ext cx="8229600" cy="411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9"/>
          <p:cNvSpPr>
            <a:spLocks noGrp="1"/>
          </p:cNvSpPr>
          <p:nvPr>
            <p:ph idx="1"/>
          </p:nvPr>
        </p:nvSpPr>
        <p:spPr>
          <a:xfrm>
            <a:off x="107504" y="5517232"/>
            <a:ext cx="8928992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 smtClean="0">
                <a:latin typeface="Aller" panose="02000503030000020004" pitchFamily="2" charset="0"/>
              </a:rPr>
              <a:t>Complexity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is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influenced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by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both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b="1" dirty="0" smtClean="0">
                <a:latin typeface="Aller" panose="02000503030000020004" pitchFamily="2" charset="0"/>
              </a:rPr>
              <a:t>CS</a:t>
            </a:r>
            <a:r>
              <a:rPr lang="es-ES" dirty="0" smtClean="0">
                <a:latin typeface="Aller" panose="02000503030000020004" pitchFamily="2" charset="0"/>
              </a:rPr>
              <a:t> and </a:t>
            </a:r>
            <a:r>
              <a:rPr lang="es-ES" b="1" dirty="0" smtClean="0">
                <a:latin typeface="Aller" panose="02000503030000020004" pitchFamily="2" charset="0"/>
              </a:rPr>
              <a:t>FMD</a:t>
            </a:r>
            <a:endParaRPr lang="es-ES" b="1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43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23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Bubble</a:t>
            </a:r>
            <a:r>
              <a:rPr lang="fr-FR" dirty="0" smtClean="0">
                <a:latin typeface="Aller" panose="02000503030000020004" pitchFamily="2" charset="0"/>
              </a:rPr>
              <a:t> plot: </a:t>
            </a:r>
            <a:r>
              <a:rPr lang="fr-FR" dirty="0" err="1" smtClean="0">
                <a:latin typeface="Aller" panose="02000503030000020004" pitchFamily="2" charset="0"/>
              </a:rPr>
              <a:t>Complexity</a:t>
            </a:r>
            <a:r>
              <a:rPr lang="fr-FR" dirty="0" smtClean="0">
                <a:latin typeface="Aller" panose="02000503030000020004" pitchFamily="2" charset="0"/>
              </a:rPr>
              <a:t> vs CS vs FMD</a:t>
            </a:r>
            <a:endParaRPr lang="en-US" dirty="0">
              <a:latin typeface="Aller" panose="02000503030000020004" pitchFamily="2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743228"/>
              </p:ext>
            </p:extLst>
          </p:nvPr>
        </p:nvGraphicFramePr>
        <p:xfrm>
          <a:off x="179512" y="1196752"/>
          <a:ext cx="8640960" cy="4320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6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196752"/>
                        <a:ext cx="8640960" cy="4320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247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24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Bubble</a:t>
            </a:r>
            <a:r>
              <a:rPr lang="fr-FR" dirty="0" smtClean="0">
                <a:latin typeface="Aller" panose="02000503030000020004" pitchFamily="2" charset="0"/>
              </a:rPr>
              <a:t> plot: </a:t>
            </a:r>
            <a:r>
              <a:rPr lang="fr-FR" dirty="0" err="1" smtClean="0">
                <a:latin typeface="Aller" panose="02000503030000020004" pitchFamily="2" charset="0"/>
              </a:rPr>
              <a:t>Complexity</a:t>
            </a:r>
            <a:r>
              <a:rPr lang="fr-FR" dirty="0" smtClean="0">
                <a:latin typeface="Aller" panose="02000503030000020004" pitchFamily="2" charset="0"/>
              </a:rPr>
              <a:t> vs CS vs FMD</a:t>
            </a:r>
            <a:endParaRPr lang="en-US" dirty="0">
              <a:latin typeface="Aller" panose="02000503030000020004" pitchFamily="2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940870"/>
              </p:ext>
            </p:extLst>
          </p:nvPr>
        </p:nvGraphicFramePr>
        <p:xfrm>
          <a:off x="179512" y="1196752"/>
          <a:ext cx="8640960" cy="4320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0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196752"/>
                        <a:ext cx="8640960" cy="4320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611560" y="2564904"/>
            <a:ext cx="1224136" cy="25922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560" y="3320988"/>
            <a:ext cx="720080" cy="1836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1560" y="3933056"/>
            <a:ext cx="144016" cy="1224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83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25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Bubble</a:t>
            </a:r>
            <a:r>
              <a:rPr lang="fr-FR" dirty="0" smtClean="0">
                <a:latin typeface="Aller" panose="02000503030000020004" pitchFamily="2" charset="0"/>
              </a:rPr>
              <a:t> plot: </a:t>
            </a:r>
            <a:r>
              <a:rPr lang="fr-FR" dirty="0" err="1" smtClean="0">
                <a:latin typeface="Aller" panose="02000503030000020004" pitchFamily="2" charset="0"/>
              </a:rPr>
              <a:t>Complexity</a:t>
            </a:r>
            <a:r>
              <a:rPr lang="fr-FR" dirty="0" smtClean="0">
                <a:latin typeface="Aller" panose="02000503030000020004" pitchFamily="2" charset="0"/>
              </a:rPr>
              <a:t> vs CS vs FMD</a:t>
            </a:r>
            <a:endParaRPr lang="en-US" dirty="0">
              <a:latin typeface="Aller" panose="02000503030000020004" pitchFamily="2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376105"/>
              </p:ext>
            </p:extLst>
          </p:nvPr>
        </p:nvGraphicFramePr>
        <p:xfrm>
          <a:off x="207368" y="1182849"/>
          <a:ext cx="8640960" cy="4320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0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368" y="1182849"/>
                        <a:ext cx="8640960" cy="4320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611560" y="2564904"/>
            <a:ext cx="1224136" cy="25922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560" y="3320988"/>
            <a:ext cx="720080" cy="1836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1560" y="3933056"/>
            <a:ext cx="144016" cy="1224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pic>
        <p:nvPicPr>
          <p:cNvPr id="11298" name="Picture 34" descr="\\VBOXSVR\dosimont\Experiments\folding_loss\example_clusters\ptraces\2_0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8" y="5301208"/>
            <a:ext cx="2880320" cy="108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9" name="Picture 35" descr="\\VBOXSVR\dosimont\Experiments\folding_loss\example_clusters\ptraces\2_0.1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7" r="20041"/>
          <a:stretch/>
        </p:blipFill>
        <p:spPr bwMode="auto">
          <a:xfrm>
            <a:off x="2267744" y="2799754"/>
            <a:ext cx="1819276" cy="10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0" name="Picture 36" descr="\\VBOXSVR\dosimont\Experiments\folding_loss\example_clusters\ptraces\2_0.2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7" r="15327"/>
          <a:stretch/>
        </p:blipFill>
        <p:spPr bwMode="auto">
          <a:xfrm>
            <a:off x="3387501" y="1628800"/>
            <a:ext cx="1952626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3" name="Picture 39" descr="\\VBOXSVR\dosimont\Experiments\folding_loss\example_clusters\ptraces\2_10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5" r="13690"/>
          <a:stretch/>
        </p:blipFill>
        <p:spPr bwMode="auto">
          <a:xfrm>
            <a:off x="4860032" y="5517232"/>
            <a:ext cx="2009775" cy="110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4" name="Picture 40" descr="\\VBOXSVR\dosimont\Experiments\folding_loss\example_clusters\ptraces\2_70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2" r="16092"/>
          <a:stretch/>
        </p:blipFill>
        <p:spPr bwMode="auto">
          <a:xfrm>
            <a:off x="6904806" y="5301208"/>
            <a:ext cx="1971675" cy="109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5" name="Picture 41" descr="\\VBOXSVR\dosimont\Experiments\folding_loss\example_clusters\ptraces\2_100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1" r="14127"/>
          <a:stretch/>
        </p:blipFill>
        <p:spPr bwMode="auto">
          <a:xfrm>
            <a:off x="7236296" y="836712"/>
            <a:ext cx="1971675" cy="108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6" name="Picture 42" descr="\\VBOXSVR\dosimont\Experiments\folding_loss\example_clusters\ptraces\3_0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6" r="15515"/>
          <a:stretch/>
        </p:blipFill>
        <p:spPr bwMode="auto">
          <a:xfrm>
            <a:off x="1547664" y="3933056"/>
            <a:ext cx="1945332" cy="108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611560" y="4476764"/>
            <a:ext cx="936104" cy="17637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11560" y="4930938"/>
            <a:ext cx="144016" cy="910442"/>
          </a:xfrm>
          <a:prstGeom prst="straightConnector1">
            <a:avLst/>
          </a:prstGeom>
          <a:ln w="25400">
            <a:solidFill>
              <a:srgbClr val="E844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299" idx="1"/>
          </p:cNvCxnSpPr>
          <p:nvPr/>
        </p:nvCxnSpPr>
        <p:spPr>
          <a:xfrm flipH="1">
            <a:off x="1223628" y="3339926"/>
            <a:ext cx="1044116" cy="540172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300" idx="1"/>
          </p:cNvCxnSpPr>
          <p:nvPr/>
        </p:nvCxnSpPr>
        <p:spPr>
          <a:xfrm flipH="1">
            <a:off x="1745687" y="2168860"/>
            <a:ext cx="1641814" cy="90010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436096" y="5020472"/>
            <a:ext cx="428823" cy="4967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452320" y="5020472"/>
            <a:ext cx="72008" cy="28073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7668345" y="1920076"/>
            <a:ext cx="288031" cy="30108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66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26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Comparison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between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Difference</a:t>
            </a:r>
            <a:r>
              <a:rPr lang="fr-FR" dirty="0" smtClean="0">
                <a:latin typeface="Aller" panose="02000503030000020004" pitchFamily="2" charset="0"/>
              </a:rPr>
              <a:t> and </a:t>
            </a:r>
            <a:r>
              <a:rPr lang="fr-FR" dirty="0" err="1" smtClean="0">
                <a:latin typeface="Aller" panose="02000503030000020004" pitchFamily="2" charset="0"/>
              </a:rPr>
              <a:t>Complexity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3789040"/>
            <a:ext cx="8928992" cy="2376264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For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this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application:</a:t>
            </a:r>
          </a:p>
          <a:p>
            <a:pPr lvl="1"/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Difference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depend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on FMD</a:t>
            </a:r>
          </a:p>
          <a:p>
            <a:pPr lvl="1"/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Complexity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depend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on CS and FMD</a:t>
            </a:r>
          </a:p>
          <a:p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It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means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that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for a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given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complexity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,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it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may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exist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several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representations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with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different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differences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(and for a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given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difference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,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it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may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exist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several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representations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with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complexities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)</a:t>
            </a:r>
            <a:endParaRPr lang="en-US" dirty="0">
              <a:solidFill>
                <a:srgbClr val="000000"/>
              </a:solidFill>
              <a:latin typeface="Aller" panose="02000503030000020004" pitchFamily="2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303923"/>
              </p:ext>
            </p:extLst>
          </p:nvPr>
        </p:nvGraphicFramePr>
        <p:xfrm>
          <a:off x="107505" y="1052736"/>
          <a:ext cx="4320479" cy="250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02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5" y="1052736"/>
                        <a:ext cx="4320479" cy="250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192345"/>
              </p:ext>
            </p:extLst>
          </p:nvPr>
        </p:nvGraphicFramePr>
        <p:xfrm>
          <a:off x="4860032" y="1052736"/>
          <a:ext cx="4032126" cy="2520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03" name="Acrobat Document" r:id="rId5" imgW="8229600" imgH="4114543" progId="AcroExch.Document.DC">
                  <p:embed/>
                </p:oleObj>
              </mc:Choice>
              <mc:Fallback>
                <p:oleObj name="Acrobat Document" r:id="rId5" imgW="8229600" imgH="4114543" progId="AcroExch.Document.DC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052736"/>
                        <a:ext cx="4032126" cy="25202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98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197154"/>
              </p:ext>
            </p:extLst>
          </p:nvPr>
        </p:nvGraphicFramePr>
        <p:xfrm>
          <a:off x="755576" y="2395228"/>
          <a:ext cx="7848872" cy="3924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4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6" y="2395228"/>
                        <a:ext cx="7848872" cy="3924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27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ller" panose="02000503030000020004" pitchFamily="2" charset="0"/>
              </a:rPr>
              <a:t>Score VS CS VS FMD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4048" y="980728"/>
            <a:ext cx="8928992" cy="1656184"/>
          </a:xfrm>
        </p:spPr>
        <p:txBody>
          <a:bodyPr>
            <a:normAutofit/>
          </a:bodyPr>
          <a:lstStyle/>
          <a:p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We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formalize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a score,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inspired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from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pIC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[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Dosimont’s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thesis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]</a:t>
            </a:r>
          </a:p>
          <a:p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Score = -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Difference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–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Complexity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(in %)</a:t>
            </a:r>
          </a:p>
          <a:p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Can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be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parametrized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: </a:t>
            </a:r>
          </a:p>
          <a:p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Score = p * (-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Difference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) + (1 - p) * (-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Complexity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).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Here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, p=0.5</a:t>
            </a:r>
            <a:endParaRPr lang="en-US" sz="1800" dirty="0">
              <a:solidFill>
                <a:srgbClr val="000000"/>
              </a:solidFill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38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169309"/>
              </p:ext>
            </p:extLst>
          </p:nvPr>
        </p:nvGraphicFramePr>
        <p:xfrm>
          <a:off x="755576" y="2395228"/>
          <a:ext cx="7848872" cy="3924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9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6" y="2395228"/>
                        <a:ext cx="7848872" cy="3924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28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ller" panose="02000503030000020004" pitchFamily="2" charset="0"/>
              </a:rPr>
              <a:t>Score VS CS VS FMD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4048" y="980728"/>
            <a:ext cx="8928992" cy="1656184"/>
          </a:xfrm>
        </p:spPr>
        <p:txBody>
          <a:bodyPr>
            <a:normAutofit/>
          </a:bodyPr>
          <a:lstStyle/>
          <a:p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We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formalize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a score,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inspired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from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pIC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[Lamarche-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Perrin’s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,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Dosimont’s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theses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]</a:t>
            </a:r>
          </a:p>
          <a:p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Score = -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Difference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–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Complexity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(in %)</a:t>
            </a:r>
          </a:p>
          <a:p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Can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be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parametrized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: </a:t>
            </a:r>
          </a:p>
          <a:p>
            <a:r>
              <a:rPr lang="fr-FR" sz="1800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Score = p * (- </a:t>
            </a:r>
            <a:r>
              <a:rPr lang="fr-FR" sz="1800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Difference</a:t>
            </a:r>
            <a:r>
              <a:rPr lang="fr-FR" sz="1800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) + (1 - p) * (- </a:t>
            </a:r>
            <a:r>
              <a:rPr lang="fr-FR" sz="1800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Complexity</a:t>
            </a:r>
            <a:r>
              <a:rPr lang="fr-FR" sz="1800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).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Here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, p=0.5</a:t>
            </a:r>
            <a:endParaRPr lang="en-US" sz="1800" dirty="0">
              <a:solidFill>
                <a:srgbClr val="000000"/>
              </a:solidFill>
              <a:latin typeface="Aller" panose="02000503030000020004" pitchFamily="2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133475" y="2428875"/>
            <a:ext cx="3990975" cy="3571875"/>
          </a:xfrm>
          <a:custGeom>
            <a:avLst/>
            <a:gdLst>
              <a:gd name="connsiteX0" fmla="*/ 0 w 3990975"/>
              <a:gd name="connsiteY0" fmla="*/ 0 h 3571875"/>
              <a:gd name="connsiteX1" fmla="*/ 3990975 w 3990975"/>
              <a:gd name="connsiteY1" fmla="*/ 9525 h 3571875"/>
              <a:gd name="connsiteX2" fmla="*/ 3981450 w 3990975"/>
              <a:gd name="connsiteY2" fmla="*/ 3571875 h 3571875"/>
              <a:gd name="connsiteX3" fmla="*/ 1171575 w 3990975"/>
              <a:gd name="connsiteY3" fmla="*/ 3571875 h 3571875"/>
              <a:gd name="connsiteX4" fmla="*/ 1171575 w 3990975"/>
              <a:gd name="connsiteY4" fmla="*/ 1047750 h 3571875"/>
              <a:gd name="connsiteX5" fmla="*/ 9525 w 3990975"/>
              <a:gd name="connsiteY5" fmla="*/ 1047750 h 3571875"/>
              <a:gd name="connsiteX6" fmla="*/ 0 w 3990975"/>
              <a:gd name="connsiteY6" fmla="*/ 0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90975" h="3571875">
                <a:moveTo>
                  <a:pt x="0" y="0"/>
                </a:moveTo>
                <a:lnTo>
                  <a:pt x="3990975" y="9525"/>
                </a:lnTo>
                <a:lnTo>
                  <a:pt x="3981450" y="3571875"/>
                </a:lnTo>
                <a:lnTo>
                  <a:pt x="1171575" y="3571875"/>
                </a:lnTo>
                <a:lnTo>
                  <a:pt x="1171575" y="1047750"/>
                </a:lnTo>
                <a:lnTo>
                  <a:pt x="9525" y="104775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88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29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Find</a:t>
            </a:r>
            <a:r>
              <a:rPr lang="fr-FR" dirty="0" smtClean="0">
                <a:latin typeface="Aller" panose="02000503030000020004" pitchFamily="2" charset="0"/>
              </a:rPr>
              <a:t> the best </a:t>
            </a:r>
            <a:r>
              <a:rPr lang="fr-FR" dirty="0" err="1" smtClean="0">
                <a:latin typeface="Aller" panose="02000503030000020004" pitchFamily="2" charset="0"/>
              </a:rPr>
              <a:t>representations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Using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the score formula,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we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can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select, for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values of p, the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representation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Rp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that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has the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highest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score.</a:t>
            </a:r>
          </a:p>
          <a:p>
            <a:r>
              <a:rPr lang="fr-FR" dirty="0" err="1">
                <a:solidFill>
                  <a:srgbClr val="000000"/>
                </a:solidFill>
                <a:latin typeface="Aller" panose="02000503030000020004" pitchFamily="2" charset="0"/>
              </a:rPr>
              <a:t>N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emo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128, Cluster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68344" y="3789040"/>
            <a:ext cx="981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>
                <a:solidFill>
                  <a:srgbClr val="00B050"/>
                </a:solidFill>
                <a:latin typeface="Aller" panose="02000503030000020004" pitchFamily="2" charset="0"/>
              </a:rPr>
              <a:t>Complexity</a:t>
            </a:r>
            <a:endParaRPr lang="fr-FR" sz="1200" dirty="0" smtClean="0">
              <a:solidFill>
                <a:srgbClr val="00B050"/>
              </a:solidFill>
              <a:latin typeface="Aller" panose="02000503030000020004" pitchFamily="2" charset="0"/>
            </a:endParaRPr>
          </a:p>
          <a:p>
            <a:r>
              <a:rPr lang="fr-FR" sz="1200" dirty="0" err="1" smtClean="0">
                <a:solidFill>
                  <a:srgbClr val="00B050"/>
                </a:solidFill>
                <a:latin typeface="Aller" panose="02000503030000020004" pitchFamily="2" charset="0"/>
              </a:rPr>
              <a:t>Reduction</a:t>
            </a:r>
            <a:endParaRPr lang="fr-FR" sz="1200" dirty="0" smtClean="0">
              <a:solidFill>
                <a:srgbClr val="00B050"/>
              </a:solidFill>
              <a:latin typeface="Aller" panose="02000503030000020004" pitchFamily="2" charset="0"/>
            </a:endParaRPr>
          </a:p>
          <a:p>
            <a:endParaRPr lang="fr-FR" sz="1200" dirty="0">
              <a:latin typeface="Aller" panose="02000503030000020004" pitchFamily="2" charset="0"/>
            </a:endParaRPr>
          </a:p>
          <a:p>
            <a:r>
              <a:rPr lang="fr-FR" sz="12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Difference</a:t>
            </a:r>
            <a:endParaRPr lang="en-US" sz="1200" dirty="0">
              <a:solidFill>
                <a:srgbClr val="FF0000"/>
              </a:solidFill>
              <a:latin typeface="Aller" panose="02000503030000020004" pitchFamily="2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851497"/>
              </p:ext>
            </p:extLst>
          </p:nvPr>
        </p:nvGraphicFramePr>
        <p:xfrm>
          <a:off x="77788" y="2692400"/>
          <a:ext cx="7381875" cy="369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8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8" y="2692400"/>
                        <a:ext cx="7381875" cy="369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048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ller" panose="02000503030000020004" pitchFamily="2" charset="0"/>
              </a:rPr>
              <a:t>Initial Objective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Improve the relevant routine identification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(RRI)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and representation to correlate better performance bottleneck and source code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Aller" panose="02000503030000020004" pitchFamily="2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2" y="2132856"/>
            <a:ext cx="5544749" cy="415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5652273" y="2917845"/>
            <a:ext cx="287996" cy="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40272" y="2555612"/>
            <a:ext cx="3024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 dirty="0" err="1" smtClean="0">
                <a:latin typeface="Aller" panose="02000503030000020004" pitchFamily="2" charset="0"/>
              </a:rPr>
              <a:t>Colored</a:t>
            </a:r>
            <a:r>
              <a:rPr lang="fr-FR" dirty="0" smtClean="0">
                <a:latin typeface="Aller" panose="02000503030000020004" pitchFamily="2" charset="0"/>
              </a:rPr>
              <a:t> areas: </a:t>
            </a:r>
            <a:r>
              <a:rPr lang="fr-FR" dirty="0" err="1" smtClean="0">
                <a:latin typeface="Aller" panose="02000503030000020004" pitchFamily="2" charset="0"/>
              </a:rPr>
              <a:t>representative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functions</a:t>
            </a:r>
            <a:endParaRPr lang="fr-FR" dirty="0" smtClean="0">
              <a:latin typeface="Aller" panose="02000503030000020004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>
                <a:latin typeface="Aller" panose="02000503030000020004" pitchFamily="2" charset="0"/>
              </a:rPr>
              <a:t>Dots: code </a:t>
            </a:r>
            <a:r>
              <a:rPr lang="fr-FR" dirty="0" err="1" smtClean="0">
                <a:latin typeface="Aller" panose="02000503030000020004" pitchFamily="2" charset="0"/>
              </a:rPr>
              <a:t>lines</a:t>
            </a:r>
            <a:endParaRPr lang="es-ES" dirty="0">
              <a:latin typeface="Aller" panose="02000503030000020004" pitchFamily="2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652271" y="4466729"/>
            <a:ext cx="287998" cy="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0272" y="4282063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     Performance </a:t>
            </a:r>
            <a:r>
              <a:rPr lang="fr-FR" dirty="0" err="1">
                <a:latin typeface="Aller" panose="02000503030000020004" pitchFamily="2" charset="0"/>
              </a:rPr>
              <a:t>m</a:t>
            </a:r>
            <a:r>
              <a:rPr lang="fr-FR" dirty="0" err="1" smtClean="0">
                <a:latin typeface="Aller" panose="02000503030000020004" pitchFamily="2" charset="0"/>
              </a:rPr>
              <a:t>etrics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67341" y="6381328"/>
            <a:ext cx="238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[</a:t>
            </a:r>
            <a:r>
              <a:rPr lang="fr-FR" dirty="0" err="1" smtClean="0">
                <a:latin typeface="Aller" panose="02000503030000020004" pitchFamily="2" charset="0"/>
              </a:rPr>
              <a:t>Servat’s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Ph.D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thesis</a:t>
            </a:r>
            <a:r>
              <a:rPr lang="fr-FR" dirty="0" smtClean="0">
                <a:latin typeface="Aller" panose="02000503030000020004" pitchFamily="2" charset="0"/>
              </a:rPr>
              <a:t>]</a:t>
            </a:r>
            <a:endParaRPr lang="es-ES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67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970037"/>
              </p:ext>
            </p:extLst>
          </p:nvPr>
        </p:nvGraphicFramePr>
        <p:xfrm>
          <a:off x="77832" y="2691832"/>
          <a:ext cx="7381426" cy="369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9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832" y="2691832"/>
                        <a:ext cx="7381426" cy="369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30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Find</a:t>
            </a:r>
            <a:r>
              <a:rPr lang="fr-FR" dirty="0" smtClean="0">
                <a:latin typeface="Aller" panose="02000503030000020004" pitchFamily="2" charset="0"/>
              </a:rPr>
              <a:t> the best </a:t>
            </a:r>
            <a:r>
              <a:rPr lang="fr-FR" dirty="0" err="1" smtClean="0">
                <a:latin typeface="Aller" panose="02000503030000020004" pitchFamily="2" charset="0"/>
              </a:rPr>
              <a:t>representations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Using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the score formula,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we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can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select, for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different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values of p, the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representation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Rp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that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has the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highest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score.</a:t>
            </a:r>
          </a:p>
          <a:p>
            <a:r>
              <a:rPr lang="fr-FR" sz="1800" dirty="0" err="1">
                <a:solidFill>
                  <a:srgbClr val="000000"/>
                </a:solidFill>
                <a:latin typeface="Aller" panose="02000503030000020004" pitchFamily="2" charset="0"/>
              </a:rPr>
              <a:t>N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emo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128, Cluster 1</a:t>
            </a:r>
          </a:p>
        </p:txBody>
      </p:sp>
      <p:pic>
        <p:nvPicPr>
          <p:cNvPr id="28741" name="Picture 69" descr="E:\Experiments\folding_loss\example_clusters\selected\Cluster_1\1_100-10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1" r="14471"/>
          <a:stretch/>
        </p:blipFill>
        <p:spPr bwMode="auto">
          <a:xfrm>
            <a:off x="85725" y="2132856"/>
            <a:ext cx="1076326" cy="58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42" name="Picture 70" descr="E:\Experiments\folding_loss\example_clusters\selected\Cluster_1\5_100-4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0"/>
          <a:stretch/>
        </p:blipFill>
        <p:spPr bwMode="auto">
          <a:xfrm>
            <a:off x="1162050" y="2132855"/>
            <a:ext cx="1307281" cy="58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43" name="Picture 71" descr="E:\Experiments\folding_loss\example_clusters\selected\Cluster_1\8_100-1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8" r="13027"/>
          <a:stretch/>
        </p:blipFill>
        <p:spPr bwMode="auto">
          <a:xfrm>
            <a:off x="2238374" y="2132855"/>
            <a:ext cx="1104901" cy="58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44" name="Picture 72" descr="E:\Experiments\folding_loss\example_clusters\selected\Cluster_1\10_100-4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8" r="14168"/>
          <a:stretch/>
        </p:blipFill>
        <p:spPr bwMode="auto">
          <a:xfrm>
            <a:off x="3343275" y="2133583"/>
            <a:ext cx="1066800" cy="58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stCxn id="28741" idx="2"/>
          </p:cNvCxnSpPr>
          <p:nvPr/>
        </p:nvCxnSpPr>
        <p:spPr>
          <a:xfrm>
            <a:off x="623888" y="2721631"/>
            <a:ext cx="131688" cy="203313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043608" y="2720905"/>
            <a:ext cx="576064" cy="10238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8743" idx="2"/>
          </p:cNvCxnSpPr>
          <p:nvPr/>
        </p:nvCxnSpPr>
        <p:spPr>
          <a:xfrm flipH="1">
            <a:off x="1162050" y="2720905"/>
            <a:ext cx="1628775" cy="204039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8744" idx="2"/>
          </p:cNvCxnSpPr>
          <p:nvPr/>
        </p:nvCxnSpPr>
        <p:spPr>
          <a:xfrm flipH="1">
            <a:off x="1763688" y="2721631"/>
            <a:ext cx="2112987" cy="347329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745" name="Picture 73" descr="E:\Experiments\folding_loss\example_clusters\selected\Cluster_1\13_100-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4" r="13229"/>
          <a:stretch/>
        </p:blipFill>
        <p:spPr bwMode="auto">
          <a:xfrm>
            <a:off x="4410075" y="2133583"/>
            <a:ext cx="1104900" cy="58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28745" idx="2"/>
          </p:cNvCxnSpPr>
          <p:nvPr/>
        </p:nvCxnSpPr>
        <p:spPr>
          <a:xfrm flipH="1">
            <a:off x="4499992" y="2722359"/>
            <a:ext cx="462533" cy="34660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746" name="Picture 74" descr="E:\Experiments\folding_loss\example_clusters\selected\Cluster_1\27_20-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6" r="14198"/>
          <a:stretch/>
        </p:blipFill>
        <p:spPr bwMode="auto">
          <a:xfrm>
            <a:off x="6467475" y="2600543"/>
            <a:ext cx="1109244" cy="58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47" name="Picture 75" descr="E:\Experiments\folding_loss\example_clusters\selected\Cluster_1\43_10-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7" r="13084"/>
          <a:stretch/>
        </p:blipFill>
        <p:spPr bwMode="auto">
          <a:xfrm>
            <a:off x="7014744" y="3190047"/>
            <a:ext cx="1123950" cy="58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48" name="Picture 76" descr="E:\Experiments\folding_loss\example_clusters\selected\Cluster_1\74_5-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0" r="14032"/>
          <a:stretch/>
        </p:blipFill>
        <p:spPr bwMode="auto">
          <a:xfrm>
            <a:off x="7236296" y="3789040"/>
            <a:ext cx="1075606" cy="58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49" name="Picture 77" descr="E:\Experiments\folding_loss\example_clusters\selected\Cluster_1\98_4-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r="10715"/>
          <a:stretch/>
        </p:blipFill>
        <p:spPr bwMode="auto">
          <a:xfrm>
            <a:off x="7236296" y="4325289"/>
            <a:ext cx="1155229" cy="58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50" name="Picture 78" descr="E:\Experiments\folding_loss\example_clusters\selected\Cluster_1\127_3-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6" r="13299"/>
          <a:stretch/>
        </p:blipFill>
        <p:spPr bwMode="auto">
          <a:xfrm>
            <a:off x="7236296" y="4914784"/>
            <a:ext cx="1118769" cy="58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51" name="Picture 79" descr="E:\Experiments\folding_loss\example_clusters\selected\Cluster_1\167_2-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9" r="11161"/>
          <a:stretch/>
        </p:blipFill>
        <p:spPr bwMode="auto">
          <a:xfrm>
            <a:off x="7205389" y="5504279"/>
            <a:ext cx="1155230" cy="59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 flipH="1">
            <a:off x="6467475" y="3190047"/>
            <a:ext cx="408781" cy="16694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8747" idx="1"/>
          </p:cNvCxnSpPr>
          <p:nvPr/>
        </p:nvCxnSpPr>
        <p:spPr>
          <a:xfrm flipH="1">
            <a:off x="6804248" y="3484854"/>
            <a:ext cx="210496" cy="16017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72" name="Straight Arrow Connector 28671"/>
          <p:cNvCxnSpPr>
            <a:stCxn id="28748" idx="1"/>
          </p:cNvCxnSpPr>
          <p:nvPr/>
        </p:nvCxnSpPr>
        <p:spPr>
          <a:xfrm flipH="1">
            <a:off x="7014744" y="4083788"/>
            <a:ext cx="221552" cy="1373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76" name="Straight Arrow Connector 28675"/>
          <p:cNvCxnSpPr>
            <a:stCxn id="28749" idx="1"/>
          </p:cNvCxnSpPr>
          <p:nvPr/>
        </p:nvCxnSpPr>
        <p:spPr>
          <a:xfrm flipH="1" flipV="1">
            <a:off x="7022097" y="4620036"/>
            <a:ext cx="214199" cy="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85" name="Straight Arrow Connector 28684"/>
          <p:cNvCxnSpPr>
            <a:stCxn id="28750" idx="1"/>
          </p:cNvCxnSpPr>
          <p:nvPr/>
        </p:nvCxnSpPr>
        <p:spPr>
          <a:xfrm flipH="1" flipV="1">
            <a:off x="7022097" y="5209531"/>
            <a:ext cx="214199" cy="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87" name="Straight Arrow Connector 28686"/>
          <p:cNvCxnSpPr>
            <a:stCxn id="28751" idx="1"/>
          </p:cNvCxnSpPr>
          <p:nvPr/>
        </p:nvCxnSpPr>
        <p:spPr>
          <a:xfrm flipH="1">
            <a:off x="7125520" y="5802411"/>
            <a:ext cx="79869" cy="146869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37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31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Nemo</a:t>
            </a:r>
            <a:r>
              <a:rPr lang="fr-FR" dirty="0" smtClean="0">
                <a:latin typeface="Aller" panose="02000503030000020004" pitchFamily="2" charset="0"/>
              </a:rPr>
              <a:t> 128 Cluster 1: </a:t>
            </a:r>
            <a:r>
              <a:rPr lang="fr-FR" dirty="0" err="1">
                <a:latin typeface="Aller" panose="02000503030000020004" pitchFamily="2" charset="0"/>
              </a:rPr>
              <a:t>b</a:t>
            </a:r>
            <a:r>
              <a:rPr lang="fr-FR" dirty="0" err="1" smtClean="0">
                <a:latin typeface="Aller" panose="02000503030000020004" pitchFamily="2" charset="0"/>
              </a:rPr>
              <a:t>ehavior</a:t>
            </a:r>
            <a:r>
              <a:rPr lang="fr-FR" dirty="0" smtClean="0">
                <a:latin typeface="Aller" panose="02000503030000020004" pitchFamily="2" charset="0"/>
              </a:rPr>
              <a:t> of the </a:t>
            </a:r>
            <a:r>
              <a:rPr lang="fr-FR" dirty="0" err="1" smtClean="0">
                <a:latin typeface="Aller" panose="02000503030000020004" pitchFamily="2" charset="0"/>
              </a:rPr>
              <a:t>measures</a:t>
            </a:r>
            <a:endParaRPr lang="en-US" dirty="0">
              <a:latin typeface="Aller" panose="02000503030000020004" pitchFamily="2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956278"/>
              </p:ext>
            </p:extLst>
          </p:nvPr>
        </p:nvGraphicFramePr>
        <p:xfrm>
          <a:off x="251520" y="1484784"/>
          <a:ext cx="8517632" cy="4258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2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1484784"/>
                        <a:ext cx="8517632" cy="4258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004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32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BT B 16 Cluster 1: </a:t>
            </a:r>
            <a:r>
              <a:rPr lang="fr-FR" dirty="0" err="1" smtClean="0"/>
              <a:t>Difference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519946"/>
              </p:ext>
            </p:extLst>
          </p:nvPr>
        </p:nvGraphicFramePr>
        <p:xfrm>
          <a:off x="179512" y="1628800"/>
          <a:ext cx="8661648" cy="4330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0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628800"/>
                        <a:ext cx="8661648" cy="4330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951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33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BT B 16 Cluster 1: </a:t>
            </a:r>
            <a:r>
              <a:rPr lang="fr-FR" dirty="0" err="1" smtClean="0"/>
              <a:t>Complexity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614750"/>
              </p:ext>
            </p:extLst>
          </p:nvPr>
        </p:nvGraphicFramePr>
        <p:xfrm>
          <a:off x="0" y="1556792"/>
          <a:ext cx="9093696" cy="4546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2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556792"/>
                        <a:ext cx="9093696" cy="4546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246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34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BT B 16 Cluster 1: Score (p=0.5)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889566"/>
              </p:ext>
            </p:extLst>
          </p:nvPr>
        </p:nvGraphicFramePr>
        <p:xfrm>
          <a:off x="107504" y="1628800"/>
          <a:ext cx="8949680" cy="4474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5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504" y="1628800"/>
                        <a:ext cx="8949680" cy="4474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11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35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BT B 16 Cluster </a:t>
            </a:r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915916"/>
              </p:ext>
            </p:extLst>
          </p:nvPr>
        </p:nvGraphicFramePr>
        <p:xfrm>
          <a:off x="0" y="1988840"/>
          <a:ext cx="8460432" cy="4230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4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988840"/>
                        <a:ext cx="8460432" cy="4230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39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36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BT B 16 Cluster </a:t>
            </a:r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169622"/>
              </p:ext>
            </p:extLst>
          </p:nvPr>
        </p:nvGraphicFramePr>
        <p:xfrm>
          <a:off x="0" y="1988840"/>
          <a:ext cx="8460432" cy="4230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1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988840"/>
                        <a:ext cx="8460432" cy="4230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18" name="Picture 2" descr="\\VBOXSVR\dosimont\Experiments\folding_loss\bt.B.16\selected\Cluster_1\196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1" r="14898"/>
          <a:stretch/>
        </p:blipFill>
        <p:spPr bwMode="auto">
          <a:xfrm>
            <a:off x="6505575" y="4437112"/>
            <a:ext cx="1647826" cy="91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\\VBOXSVR\dosimont\Experiments\folding_loss\bt.B.16\selected\Cluster_1\93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391" y="3140968"/>
            <a:ext cx="2527902" cy="94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1" name="Picture 5" descr="\\VBOXSVR\dosimont\Experiments\folding_loss\bt.B.16\selected\Cluster_1\55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988840"/>
            <a:ext cx="2511511" cy="94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2" name="Picture 6" descr="\\VBOXSVR\dosimont\Experiments\folding_loss\bt.B.16\selected\Cluster_1\23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982829"/>
            <a:ext cx="2682137" cy="100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3" name="Picture 7" descr="\\VBOXSVR\dosimont\Experiments\folding_loss\bt.B.16\selected\Cluster_1\8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003" y="1017367"/>
            <a:ext cx="2651746" cy="99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 descr="\\VBOXSVR\dosimont\Experiments\folding_loss\bt.B.16\selected\Cluster_1\2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40507"/>
            <a:ext cx="2528361" cy="94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>
            <a:stCxn id="34824" idx="2"/>
          </p:cNvCxnSpPr>
          <p:nvPr/>
        </p:nvCxnSpPr>
        <p:spPr>
          <a:xfrm flipH="1">
            <a:off x="1259632" y="1988840"/>
            <a:ext cx="688117" cy="28803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4823" idx="2"/>
          </p:cNvCxnSpPr>
          <p:nvPr/>
        </p:nvCxnSpPr>
        <p:spPr>
          <a:xfrm flipH="1">
            <a:off x="3995936" y="2011979"/>
            <a:ext cx="129940" cy="264893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860032" y="1988840"/>
            <a:ext cx="1224136" cy="57606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588224" y="5349097"/>
            <a:ext cx="535675" cy="31215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868144" y="3573016"/>
            <a:ext cx="504056" cy="21602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472100" y="2564904"/>
            <a:ext cx="648072" cy="504056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71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37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BT B 16 Cluster </a:t>
            </a:r>
            <a:r>
              <a:rPr lang="fr-FR" dirty="0" smtClean="0"/>
              <a:t>1: </a:t>
            </a:r>
            <a:r>
              <a:rPr lang="fr-FR" dirty="0" err="1" smtClean="0"/>
              <a:t>Difference</a:t>
            </a:r>
            <a:r>
              <a:rPr lang="fr-FR" dirty="0" smtClean="0"/>
              <a:t> vs </a:t>
            </a:r>
            <a:r>
              <a:rPr lang="fr-FR" dirty="0" err="1" smtClean="0"/>
              <a:t>Complexity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882941"/>
              </p:ext>
            </p:extLst>
          </p:nvPr>
        </p:nvGraphicFramePr>
        <p:xfrm>
          <a:off x="539552" y="1700808"/>
          <a:ext cx="82296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5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552" y="1700808"/>
                        <a:ext cx="8229600" cy="411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580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First </a:t>
            </a:r>
            <a:r>
              <a:rPr lang="fr-FR" dirty="0" err="1" smtClean="0"/>
              <a:t>approach</a:t>
            </a:r>
            <a:r>
              <a:rPr lang="fr-FR" dirty="0" smtClean="0"/>
              <a:t>: Evaluation</a:t>
            </a:r>
            <a:endParaRPr lang="es-E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1088" y="6357938"/>
            <a:ext cx="442912" cy="412750"/>
          </a:xfrm>
        </p:spPr>
        <p:txBody>
          <a:bodyPr/>
          <a:lstStyle/>
          <a:p>
            <a:fld id="{4A490C5D-AEA8-4823-B9B3-806910A0ECF7}" type="slidenum">
              <a:rPr lang="es-ES" smtClean="0"/>
              <a:pPr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892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39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Unexpected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behaviors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detected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Nemo </a:t>
            </a:r>
            <a:r>
              <a:rPr lang="es-ES" dirty="0" smtClean="0">
                <a:solidFill>
                  <a:srgbClr val="000000"/>
                </a:solidFill>
                <a:latin typeface="Aller" panose="02000503030000020004" pitchFamily="2" charset="0"/>
              </a:rPr>
              <a:t>128 (</a:t>
            </a:r>
            <a:r>
              <a:rPr lang="es-ES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example</a:t>
            </a:r>
            <a:r>
              <a:rPr lang="es-ES" dirty="0" smtClean="0">
                <a:solidFill>
                  <a:srgbClr val="000000"/>
                </a:solidFill>
                <a:latin typeface="Aller" panose="02000503030000020004" pitchFamily="2" charset="0"/>
              </a:rPr>
              <a:t> trace), </a:t>
            </a:r>
            <a:r>
              <a:rPr lang="es-ES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Cluster</a:t>
            </a:r>
            <a:r>
              <a:rPr lang="es-ES" dirty="0" smtClean="0">
                <a:solidFill>
                  <a:srgbClr val="000000"/>
                </a:solidFill>
                <a:latin typeface="Aller" panose="02000503030000020004" pitchFamily="2" charset="0"/>
              </a:rPr>
              <a:t> 2</a:t>
            </a:r>
            <a:endParaRPr lang="en-US" dirty="0">
              <a:solidFill>
                <a:srgbClr val="000000"/>
              </a:solidFill>
              <a:latin typeface="Aller" panose="02000503030000020004" pitchFamily="2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552176"/>
              </p:ext>
            </p:extLst>
          </p:nvPr>
        </p:nvGraphicFramePr>
        <p:xfrm>
          <a:off x="179512" y="1700808"/>
          <a:ext cx="8784976" cy="43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2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700808"/>
                        <a:ext cx="8784976" cy="4392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6"/>
          <p:cNvSpPr/>
          <p:nvPr/>
        </p:nvSpPr>
        <p:spPr>
          <a:xfrm>
            <a:off x="323528" y="5373216"/>
            <a:ext cx="57606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5" name="Picture 7" descr="http://www.surveysoft.it/images/mecan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237" y="1641700"/>
            <a:ext cx="1381411" cy="13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4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Summary</a:t>
            </a:r>
            <a:r>
              <a:rPr lang="fr-FR" dirty="0" smtClean="0">
                <a:latin typeface="Aller" panose="02000503030000020004" pitchFamily="2" charset="0"/>
              </a:rPr>
              <a:t> of the </a:t>
            </a:r>
            <a:r>
              <a:rPr lang="fr-FR" dirty="0" err="1" smtClean="0">
                <a:latin typeface="Aller" panose="02000503030000020004" pitchFamily="2" charset="0"/>
              </a:rPr>
              <a:t>current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processing</a:t>
            </a:r>
            <a:r>
              <a:rPr lang="fr-FR" dirty="0" smtClean="0">
                <a:latin typeface="Aller" panose="02000503030000020004" pitchFamily="2" charset="0"/>
              </a:rPr>
              <a:t> flow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96472" y="1874776"/>
            <a:ext cx="2284784" cy="85367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Aller" panose="0200050303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12895" y="1874776"/>
            <a:ext cx="2016224" cy="85367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  <a:latin typeface="Aller" panose="02000503030000020004" pitchFamily="2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t="3514" r="17197" b="66933"/>
          <a:stretch/>
        </p:blipFill>
        <p:spPr bwMode="auto">
          <a:xfrm>
            <a:off x="6692618" y="2016357"/>
            <a:ext cx="1831851" cy="582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932" y="1974251"/>
            <a:ext cx="1877864" cy="71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54687" y="2801906"/>
            <a:ext cx="3168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Aller" panose="02000503030000020004" pitchFamily="2" charset="0"/>
              </a:rPr>
              <a:t>Samples</a:t>
            </a:r>
            <a:r>
              <a:rPr lang="fr-FR" sz="1400" dirty="0" smtClean="0">
                <a:latin typeface="Aller" panose="02000503030000020004" pitchFamily="2" charset="0"/>
              </a:rPr>
              <a:t>, routines/</a:t>
            </a:r>
            <a:r>
              <a:rPr lang="fr-FR" sz="1400" dirty="0" err="1">
                <a:latin typeface="Aller" panose="02000503030000020004" pitchFamily="2" charset="0"/>
              </a:rPr>
              <a:t>c</a:t>
            </a:r>
            <a:r>
              <a:rPr lang="fr-FR" sz="1400" dirty="0" err="1" smtClean="0">
                <a:latin typeface="Aller" panose="02000503030000020004" pitchFamily="2" charset="0"/>
              </a:rPr>
              <a:t>allstack</a:t>
            </a:r>
            <a:r>
              <a:rPr lang="fr-FR" sz="1400" dirty="0" smtClean="0"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latin typeface="Aller" panose="02000503030000020004" pitchFamily="2" charset="0"/>
              </a:rPr>
              <a:t>level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 flipV="1">
            <a:off x="5081256" y="2301612"/>
            <a:ext cx="307504" cy="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27481" y="2801906"/>
            <a:ext cx="962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latin typeface="Aller" panose="02000503030000020004" pitchFamily="2" charset="0"/>
              </a:rPr>
              <a:t>RRI graph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339796" y="2301611"/>
            <a:ext cx="261764" cy="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8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01"/>
          <a:stretch/>
        </p:blipFill>
        <p:spPr bwMode="auto">
          <a:xfrm>
            <a:off x="2634885" y="3891000"/>
            <a:ext cx="2607957" cy="1330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2423161" y="5244501"/>
            <a:ext cx="3168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Aller" panose="02000503030000020004" pitchFamily="2" charset="0"/>
              </a:rPr>
              <a:t>Performance </a:t>
            </a:r>
            <a:r>
              <a:rPr lang="fr-FR" sz="1400" dirty="0" err="1" smtClean="0">
                <a:latin typeface="Aller" panose="02000503030000020004" pitchFamily="2" charset="0"/>
              </a:rPr>
              <a:t>metrics</a:t>
            </a:r>
            <a:endParaRPr lang="en-US" sz="1400" dirty="0">
              <a:latin typeface="Aller" panose="02000503030000020004" pitchFamily="2" charset="0"/>
            </a:endParaRPr>
          </a:p>
        </p:txBody>
      </p:sp>
      <p:pic>
        <p:nvPicPr>
          <p:cNvPr id="12298" name="Picture 10" descr="http://www.garnhamhbewley.co.uk/assets/images/icons/file_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53" y="3017347"/>
            <a:ext cx="1129810" cy="11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" descr="http://www.surveysoft.it/images/mecan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296" y="3321846"/>
            <a:ext cx="1381411" cy="13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-154945" y="4052872"/>
            <a:ext cx="2123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Aller" panose="02000503030000020004" pitchFamily="2" charset="0"/>
              </a:rPr>
              <a:t>Clustered</a:t>
            </a:r>
            <a:r>
              <a:rPr lang="fr-FR" sz="1400" dirty="0" smtClean="0">
                <a:latin typeface="Aller" panose="02000503030000020004" pitchFamily="2" charset="0"/>
              </a:rPr>
              <a:t> trace files</a:t>
            </a:r>
          </a:p>
          <a:p>
            <a:pPr algn="ctr"/>
            <a:r>
              <a:rPr lang="fr-FR" sz="1400" dirty="0" smtClean="0">
                <a:latin typeface="Aller" panose="02000503030000020004" pitchFamily="2" charset="0"/>
              </a:rPr>
              <a:t>(</a:t>
            </a:r>
            <a:r>
              <a:rPr lang="fr-FR" sz="1400" dirty="0" err="1" smtClean="0">
                <a:latin typeface="Aller" panose="02000503030000020004" pitchFamily="2" charset="0"/>
              </a:rPr>
              <a:t>with</a:t>
            </a:r>
            <a:r>
              <a:rPr lang="fr-FR" sz="1400" dirty="0" smtClean="0"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latin typeface="Aller" panose="02000503030000020004" pitchFamily="2" charset="0"/>
              </a:rPr>
              <a:t>sampling</a:t>
            </a:r>
            <a:r>
              <a:rPr lang="fr-FR" sz="1400" dirty="0" smtClean="0">
                <a:latin typeface="Aller" panose="02000503030000020004" pitchFamily="2" charset="0"/>
              </a:rPr>
              <a:t>)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1596163" y="3422395"/>
            <a:ext cx="372621" cy="36004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2483768" y="4221088"/>
            <a:ext cx="312704" cy="32563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7" idx="1"/>
          </p:cNvCxnSpPr>
          <p:nvPr/>
        </p:nvCxnSpPr>
        <p:spPr>
          <a:xfrm flipV="1">
            <a:off x="1596163" y="2301613"/>
            <a:ext cx="1200309" cy="1120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18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40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Unexpected</a:t>
            </a:r>
            <a:r>
              <a:rPr lang="fr-FR" dirty="0" smtClean="0"/>
              <a:t> </a:t>
            </a:r>
            <a:r>
              <a:rPr lang="fr-FR" dirty="0" err="1" smtClean="0"/>
              <a:t>behaviors</a:t>
            </a:r>
            <a:r>
              <a:rPr lang="fr-FR" dirty="0" smtClean="0"/>
              <a:t> </a:t>
            </a:r>
            <a:r>
              <a:rPr lang="fr-FR" dirty="0" err="1" smtClean="0"/>
              <a:t>detected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Complexity</a:t>
            </a:r>
            <a:r>
              <a:rPr lang="es-ES" dirty="0" smtClean="0"/>
              <a:t>: Nemo 128 (</a:t>
            </a:r>
            <a:r>
              <a:rPr lang="es-ES" dirty="0" err="1" smtClean="0"/>
              <a:t>example</a:t>
            </a:r>
            <a:r>
              <a:rPr lang="es-ES" dirty="0" smtClean="0"/>
              <a:t> trace), </a:t>
            </a:r>
            <a:r>
              <a:rPr lang="es-ES" dirty="0" err="1" smtClean="0"/>
              <a:t>Cluster</a:t>
            </a:r>
            <a:r>
              <a:rPr lang="es-ES" dirty="0" smtClean="0"/>
              <a:t> 2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294977"/>
              </p:ext>
            </p:extLst>
          </p:nvPr>
        </p:nvGraphicFramePr>
        <p:xfrm>
          <a:off x="179512" y="1700808"/>
          <a:ext cx="8784976" cy="43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1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700808"/>
                        <a:ext cx="8784976" cy="4392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6"/>
          <p:cNvSpPr/>
          <p:nvPr/>
        </p:nvSpPr>
        <p:spPr>
          <a:xfrm>
            <a:off x="323528" y="5373216"/>
            <a:ext cx="57606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 descr="\\VBOXSVR\dosimont\Experiments\folding_loss\example_clusters\ptraces\2_0.0\nemo.exe.128tasks.chop1.clustered.codeblocks.fused.any.any.any.Cluster_2.Group_0.PAPI_TOT_INS.gnupl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112604"/>
            <a:ext cx="4824536" cy="180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\\VBOXSVR\dosimont\Experiments\folding_loss\example_clusters\ptraces\3_0.0\nemo.exe.128tasks.chop1.clustered.codeblocks.fused.any.any.any.Cluster_2.Group_0.PAPI_TOT_INS.gnuplo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32856"/>
            <a:ext cx="4824536" cy="180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647564" y="3234215"/>
            <a:ext cx="1800200" cy="1944216"/>
          </a:xfrm>
          <a:prstGeom prst="straightConnector1">
            <a:avLst/>
          </a:prstGeom>
          <a:ln w="25400">
            <a:solidFill>
              <a:srgbClr val="EB799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47564" y="4800389"/>
            <a:ext cx="1800200" cy="756084"/>
          </a:xfrm>
          <a:prstGeom prst="straightConnector1">
            <a:avLst/>
          </a:prstGeom>
          <a:ln w="25400"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48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41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Unexpected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behaviors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detected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000000"/>
                </a:solidFill>
                <a:latin typeface="Aller" panose="02000503030000020004" pitchFamily="2" charset="0"/>
              </a:rPr>
              <a:t>BT.C.100 </a:t>
            </a:r>
            <a:r>
              <a:rPr lang="es-ES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Cluster</a:t>
            </a:r>
            <a:r>
              <a:rPr lang="es-ES" dirty="0" smtClean="0">
                <a:solidFill>
                  <a:srgbClr val="000000"/>
                </a:solidFill>
                <a:latin typeface="Aller" panose="02000503030000020004" pitchFamily="2" charset="0"/>
              </a:rPr>
              <a:t> 2</a:t>
            </a:r>
            <a:endParaRPr lang="en-US" dirty="0">
              <a:solidFill>
                <a:srgbClr val="000000"/>
              </a:solidFill>
              <a:latin typeface="Aller" panose="02000503030000020004" pitchFamily="2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105797"/>
              </p:ext>
            </p:extLst>
          </p:nvPr>
        </p:nvGraphicFramePr>
        <p:xfrm>
          <a:off x="251520" y="1700808"/>
          <a:ext cx="8661648" cy="4330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0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1700808"/>
                        <a:ext cx="8661648" cy="4330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7308304" y="1628800"/>
            <a:ext cx="576064" cy="4176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64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42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Unexpected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behaviors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detected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000000"/>
                </a:solidFill>
                <a:latin typeface="Aller" panose="02000503030000020004" pitchFamily="2" charset="0"/>
              </a:rPr>
              <a:t>BT.C.100 </a:t>
            </a:r>
            <a:r>
              <a:rPr lang="es-ES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Cluster</a:t>
            </a:r>
            <a:r>
              <a:rPr lang="es-ES" dirty="0" smtClean="0">
                <a:solidFill>
                  <a:srgbClr val="000000"/>
                </a:solidFill>
                <a:latin typeface="Aller" panose="02000503030000020004" pitchFamily="2" charset="0"/>
              </a:rPr>
              <a:t> 2</a:t>
            </a:r>
            <a:endParaRPr lang="en-US" dirty="0">
              <a:solidFill>
                <a:srgbClr val="000000"/>
              </a:solidFill>
              <a:latin typeface="Aller" panose="02000503030000020004" pitchFamily="2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930492"/>
              </p:ext>
            </p:extLst>
          </p:nvPr>
        </p:nvGraphicFramePr>
        <p:xfrm>
          <a:off x="251520" y="1700808"/>
          <a:ext cx="8661648" cy="4330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4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1700808"/>
                        <a:ext cx="8661648" cy="4330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7308304" y="1628800"/>
            <a:ext cx="576064" cy="4176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804248" y="4005064"/>
            <a:ext cx="792088" cy="43204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 descr="\\VBOXSVR\dosimont\Experiments\folding_loss\bt.C.100\ptraces\50_90.0\bt.C.100.prv.CPUDurBurst.chop1.clustered.codeblocks.fused.any.any.any.Cluster_2.Group_0.PAPI_TOT_INS.gnupl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567" y="3842922"/>
            <a:ext cx="3263681" cy="1224136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6804248" y="2564904"/>
            <a:ext cx="900100" cy="72008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5" name="Picture 3" descr="\\VBOXSVR\dosimont\Experiments\folding_loss\bt.C.100\ptraces\50_100.0\bt.C.100.prv.CPUDurBurst.chop1.clustered.codeblocks.fused.any.any.any.Cluster_2.Group_0.PAPI_TOT_INS.gnuplo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567" y="1844824"/>
            <a:ext cx="3263681" cy="1224136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23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43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ller" panose="02000503030000020004" pitchFamily="2" charset="0"/>
              </a:rPr>
              <a:t>Insight </a:t>
            </a:r>
            <a:r>
              <a:rPr lang="fr-FR" dirty="0" err="1" smtClean="0">
                <a:latin typeface="Aller" panose="02000503030000020004" pitchFamily="2" charset="0"/>
              </a:rPr>
              <a:t>provided</a:t>
            </a:r>
            <a:r>
              <a:rPr lang="fr-FR" dirty="0" smtClean="0">
                <a:latin typeface="Aller" panose="02000503030000020004" pitchFamily="2" charset="0"/>
              </a:rPr>
              <a:t> by </a:t>
            </a:r>
            <a:r>
              <a:rPr lang="fr-FR" dirty="0" err="1" smtClean="0">
                <a:latin typeface="Aller" panose="02000503030000020004" pitchFamily="2" charset="0"/>
              </a:rPr>
              <a:t>these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experiments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Understand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the 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global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behavior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of the RRI 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and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its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parameters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influence </a:t>
            </a:r>
            <a:endParaRPr lang="fr-FR" dirty="0">
              <a:solidFill>
                <a:srgbClr val="000000"/>
              </a:solidFill>
              <a:latin typeface="Aller" panose="02000503030000020004" pitchFamily="2" charset="0"/>
            </a:endParaRPr>
          </a:p>
          <a:p>
            <a:pPr lvl="1"/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varies 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a lot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according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to the application and 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to the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clustering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/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tracing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/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sampling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settings</a:t>
            </a:r>
            <a:endParaRPr lang="fr-FR" dirty="0" smtClean="0">
              <a:solidFill>
                <a:schemeClr val="tx1"/>
              </a:solidFill>
              <a:latin typeface="Aller" panose="02000503030000020004" pitchFamily="2" charset="0"/>
            </a:endParaRPr>
          </a:p>
          <a:p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Highlight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the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difficulty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of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tuning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these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parameters</a:t>
            </a:r>
            <a:endParaRPr lang="fr-FR" dirty="0" smtClean="0">
              <a:solidFill>
                <a:srgbClr val="000000"/>
              </a:solidFill>
              <a:latin typeface="Aller" panose="02000503030000020004" pitchFamily="2" charset="0"/>
            </a:endParaRPr>
          </a:p>
          <a:p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Bugs/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unexpected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behavior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detected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endParaRPr lang="fr-FR" dirty="0" smtClean="0">
              <a:solidFill>
                <a:srgbClr val="000000"/>
              </a:solidFill>
              <a:latin typeface="Aller" panose="02000503030000020004" pitchFamily="2" charset="0"/>
            </a:endParaRPr>
          </a:p>
          <a:p>
            <a:pPr lvl="1"/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non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monotonic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complexity</a:t>
            </a:r>
            <a:endParaRPr lang="fr-FR" dirty="0" smtClean="0">
              <a:solidFill>
                <a:schemeClr val="tx1"/>
              </a:solidFill>
              <a:latin typeface="Aller" panose="02000503030000020004" pitchFamily="2" charset="0"/>
            </a:endParaRPr>
          </a:p>
          <a:p>
            <a:pPr lvl="1"/>
            <a:r>
              <a:rPr lang="fr-FR" dirty="0" err="1">
                <a:solidFill>
                  <a:schemeClr val="tx1"/>
                </a:solidFill>
                <a:latin typeface="Aller" panose="02000503030000020004" pitchFamily="2" charset="0"/>
              </a:rPr>
              <a:t>e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mpty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representations</a:t>
            </a:r>
            <a:endParaRPr lang="fr-FR" dirty="0" smtClean="0">
              <a:solidFill>
                <a:schemeClr val="tx1"/>
              </a:solidFill>
              <a:latin typeface="Aller" panose="02000503030000020004" pitchFamily="2" charset="0"/>
            </a:endParaRPr>
          </a:p>
          <a:p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May help to select a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better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representation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if default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parameters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are not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satisfying</a:t>
            </a:r>
            <a:endParaRPr lang="fr-FR" dirty="0" smtClean="0">
              <a:solidFill>
                <a:srgbClr val="000000"/>
              </a:solidFill>
              <a:latin typeface="Aller" panose="02000503030000020004" pitchFamily="2" charset="0"/>
            </a:endParaRPr>
          </a:p>
          <a:p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The insight of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these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measures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is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easy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to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understand</a:t>
            </a:r>
            <a:endParaRPr lang="en-US" b="1" dirty="0">
              <a:solidFill>
                <a:srgbClr val="000000"/>
              </a:solidFill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58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44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ller" panose="02000503030000020004" pitchFamily="2" charset="0"/>
              </a:rPr>
              <a:t>Main drawbacks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Time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costly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: </a:t>
            </a:r>
            <a:endParaRPr lang="fr-FR" dirty="0" smtClean="0">
              <a:solidFill>
                <a:srgbClr val="000000"/>
              </a:solidFill>
              <a:latin typeface="Aller" panose="02000503030000020004" pitchFamily="2" charset="0"/>
            </a:endParaRPr>
          </a:p>
          <a:p>
            <a:pPr lvl="1"/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need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to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compute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RRI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with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different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CS/FMD to select the best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representation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(more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than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100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iterations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)</a:t>
            </a:r>
            <a:endParaRPr lang="fr-FR" dirty="0" smtClean="0">
              <a:solidFill>
                <a:schemeClr val="tx1"/>
              </a:solidFill>
              <a:latin typeface="Aller" panose="02000503030000020004" pitchFamily="2" charset="0"/>
            </a:endParaRPr>
          </a:p>
          <a:p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Reliability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/insight of the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measures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doubful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:</a:t>
            </a:r>
          </a:p>
          <a:p>
            <a:pPr lvl="1"/>
            <a:r>
              <a:rPr lang="fr-FR" dirty="0" err="1" smtClean="0">
                <a:latin typeface="Aller" panose="02000503030000020004" pitchFamily="2" charset="0"/>
              </a:rPr>
              <a:t>Complexity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is</a:t>
            </a:r>
            <a:r>
              <a:rPr lang="fr-FR" dirty="0" smtClean="0">
                <a:latin typeface="Aller" panose="02000503030000020004" pitchFamily="2" charset="0"/>
              </a:rPr>
              <a:t> not </a:t>
            </a:r>
            <a:r>
              <a:rPr lang="fr-FR" dirty="0" err="1" smtClean="0">
                <a:latin typeface="Aller" panose="02000503030000020004" pitchFamily="2" charset="0"/>
              </a:rPr>
              <a:t>always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monotonic</a:t>
            </a:r>
            <a:endParaRPr lang="fr-FR" dirty="0" smtClean="0">
              <a:latin typeface="Aller" panose="02000503030000020004" pitchFamily="2" charset="0"/>
            </a:endParaRPr>
          </a:p>
          <a:p>
            <a:pPr lvl="1"/>
            <a:r>
              <a:rPr lang="fr-FR" dirty="0" smtClean="0">
                <a:latin typeface="Aller" panose="02000503030000020004" pitchFamily="2" charset="0"/>
              </a:rPr>
              <a:t>Size of the areas (</a:t>
            </a:r>
            <a:r>
              <a:rPr lang="fr-FR" dirty="0" err="1" smtClean="0">
                <a:latin typeface="Aller" panose="02000503030000020004" pitchFamily="2" charset="0"/>
              </a:rPr>
              <a:t>functions</a:t>
            </a:r>
            <a:r>
              <a:rPr lang="fr-FR" dirty="0" smtClean="0">
                <a:latin typeface="Aller" panose="02000503030000020004" pitchFamily="2" charset="0"/>
              </a:rPr>
              <a:t>) not </a:t>
            </a:r>
            <a:r>
              <a:rPr lang="fr-FR" dirty="0" err="1" smtClean="0">
                <a:latin typeface="Aller" panose="02000503030000020004" pitchFamily="2" charset="0"/>
              </a:rPr>
              <a:t>taken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into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account</a:t>
            </a:r>
            <a:r>
              <a:rPr lang="fr-FR" dirty="0" smtClean="0">
                <a:latin typeface="Aller" panose="02000503030000020004" pitchFamily="2" charset="0"/>
              </a:rPr>
              <a:t> in the </a:t>
            </a:r>
            <a:r>
              <a:rPr lang="fr-FR" dirty="0" err="1" smtClean="0">
                <a:latin typeface="Aller" panose="02000503030000020004" pitchFamily="2" charset="0"/>
              </a:rPr>
              <a:t>complexity</a:t>
            </a:r>
            <a:endParaRPr lang="fr-FR" dirty="0" smtClean="0">
              <a:latin typeface="Aller" panose="02000503030000020004" pitchFamily="2" charset="0"/>
            </a:endParaRPr>
          </a:p>
          <a:p>
            <a:pPr lvl="1"/>
            <a:r>
              <a:rPr lang="fr-FR" dirty="0" smtClean="0">
                <a:latin typeface="Aller" panose="02000503030000020004" pitchFamily="2" charset="0"/>
              </a:rPr>
              <a:t>Is the </a:t>
            </a:r>
            <a:r>
              <a:rPr lang="fr-FR" dirty="0" err="1" smtClean="0">
                <a:latin typeface="Aller" panose="02000503030000020004" pitchFamily="2" charset="0"/>
              </a:rPr>
              <a:t>difference</a:t>
            </a:r>
            <a:r>
              <a:rPr lang="fr-FR" dirty="0" smtClean="0">
                <a:latin typeface="Aller" panose="02000503030000020004" pitchFamily="2" charset="0"/>
              </a:rPr>
              <a:t> a good </a:t>
            </a:r>
            <a:r>
              <a:rPr lang="fr-FR" dirty="0" err="1" smtClean="0">
                <a:latin typeface="Aller" panose="02000503030000020004" pitchFamily="2" charset="0"/>
              </a:rPr>
              <a:t>measure</a:t>
            </a:r>
            <a:r>
              <a:rPr lang="fr-FR" dirty="0" smtClean="0">
                <a:latin typeface="Aller" panose="02000503030000020004" pitchFamily="2" charset="0"/>
              </a:rPr>
              <a:t> to </a:t>
            </a:r>
            <a:r>
              <a:rPr lang="fr-FR" dirty="0" err="1" smtClean="0">
                <a:latin typeface="Aller" panose="02000503030000020004" pitchFamily="2" charset="0"/>
              </a:rPr>
              <a:t>appreciate</a:t>
            </a:r>
            <a:r>
              <a:rPr lang="fr-FR" dirty="0" smtClean="0">
                <a:latin typeface="Aller" panose="02000503030000020004" pitchFamily="2" charset="0"/>
              </a:rPr>
              <a:t> the information </a:t>
            </a:r>
            <a:r>
              <a:rPr lang="fr-FR" dirty="0" err="1" smtClean="0">
                <a:latin typeface="Aller" panose="02000503030000020004" pitchFamily="2" charset="0"/>
              </a:rPr>
              <a:t>lost</a:t>
            </a:r>
            <a:r>
              <a:rPr lang="fr-FR" dirty="0" smtClean="0">
                <a:latin typeface="Aller" panose="02000503030000020004" pitchFamily="2" charset="0"/>
              </a:rPr>
              <a:t>?</a:t>
            </a:r>
          </a:p>
          <a:p>
            <a:pPr lvl="1"/>
            <a:r>
              <a:rPr lang="fr-FR" dirty="0" smtClean="0">
                <a:latin typeface="Aller" panose="02000503030000020004" pitchFamily="2" charset="0"/>
              </a:rPr>
              <a:t>Reference model </a:t>
            </a:r>
            <a:r>
              <a:rPr lang="fr-FR" dirty="0" err="1" smtClean="0">
                <a:latin typeface="Aller" panose="02000503030000020004" pitchFamily="2" charset="0"/>
              </a:rPr>
              <a:t>is</a:t>
            </a:r>
            <a:r>
              <a:rPr lang="fr-FR" dirty="0" smtClean="0">
                <a:latin typeface="Aller" panose="02000503030000020004" pitchFamily="2" charset="0"/>
              </a:rPr>
              <a:t> CS,FMD=2,0</a:t>
            </a:r>
          </a:p>
          <a:p>
            <a:pPr lvl="1"/>
            <a:r>
              <a:rPr lang="fr-FR" dirty="0" smtClean="0">
                <a:latin typeface="Aller" panose="02000503030000020004" pitchFamily="2" charset="0"/>
              </a:rPr>
              <a:t>Theory information </a:t>
            </a:r>
            <a:r>
              <a:rPr lang="fr-FR" dirty="0" err="1" smtClean="0">
                <a:latin typeface="Aller" panose="02000503030000020004" pitchFamily="2" charset="0"/>
              </a:rPr>
              <a:t>measures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provide</a:t>
            </a:r>
            <a:r>
              <a:rPr lang="fr-FR" dirty="0" smtClean="0">
                <a:latin typeface="Aller" panose="02000503030000020004" pitchFamily="2" charset="0"/>
              </a:rPr>
              <a:t> more insight</a:t>
            </a:r>
            <a:endParaRPr lang="fr-FR" dirty="0">
              <a:latin typeface="Aller" panose="02000503030000020004" pitchFamily="2" charset="0"/>
            </a:endParaRPr>
          </a:p>
          <a:p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In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some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cases,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representations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provided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by the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algorithm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are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less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interesting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(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from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an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analysis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point of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view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)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than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representations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discarded</a:t>
            </a:r>
            <a:endParaRPr lang="fr-FR" dirty="0" smtClean="0">
              <a:solidFill>
                <a:srgbClr val="000000"/>
              </a:solidFill>
              <a:latin typeface="Aller" panose="02000503030000020004" pitchFamily="2" charset="0"/>
            </a:endParaRPr>
          </a:p>
          <a:p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Visualization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issues:</a:t>
            </a:r>
            <a:endParaRPr lang="fr-FR" dirty="0" smtClean="0">
              <a:solidFill>
                <a:srgbClr val="000000"/>
              </a:solidFill>
              <a:latin typeface="Aller" panose="02000503030000020004" pitchFamily="2" charset="0"/>
            </a:endParaRPr>
          </a:p>
          <a:p>
            <a:pPr lvl="1"/>
            <a:r>
              <a:rPr lang="fr-FR" dirty="0" smtClean="0">
                <a:latin typeface="Aller" panose="02000503030000020004" pitchFamily="2" charset="0"/>
              </a:rPr>
              <a:t>No </a:t>
            </a:r>
            <a:r>
              <a:rPr lang="fr-FR" dirty="0" err="1" smtClean="0">
                <a:latin typeface="Aller" panose="02000503030000020004" pitchFamily="2" charset="0"/>
              </a:rPr>
              <a:t>entity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smtClean="0">
                <a:latin typeface="Aller" panose="02000503030000020004" pitchFamily="2" charset="0"/>
              </a:rPr>
              <a:t>budget management</a:t>
            </a:r>
          </a:p>
          <a:p>
            <a:pPr lvl="1"/>
            <a:r>
              <a:rPr lang="fr-FR" dirty="0" err="1" smtClean="0">
                <a:latin typeface="Aller" panose="02000503030000020004" pitchFamily="2" charset="0"/>
              </a:rPr>
              <a:t>Overlapping</a:t>
            </a:r>
            <a:r>
              <a:rPr lang="fr-FR" dirty="0" smtClean="0">
                <a:latin typeface="Aller" panose="02000503030000020004" pitchFamily="2" charset="0"/>
              </a:rPr>
              <a:t>, </a:t>
            </a:r>
            <a:r>
              <a:rPr lang="fr-FR" dirty="0" err="1" smtClean="0">
                <a:latin typeface="Aller" panose="02000503030000020004" pitchFamily="2" charset="0"/>
              </a:rPr>
              <a:t>visualization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artifacts</a:t>
            </a:r>
            <a:endParaRPr lang="fr-FR" dirty="0" smtClean="0">
              <a:latin typeface="Aller" panose="02000503030000020004" pitchFamily="2" charset="0"/>
            </a:endParaRPr>
          </a:p>
          <a:p>
            <a:pPr lvl="1"/>
            <a:r>
              <a:rPr lang="fr-FR" dirty="0" smtClean="0">
                <a:latin typeface="Aller" panose="02000503030000020004" pitchFamily="2" charset="0"/>
              </a:rPr>
              <a:t>No interaction (zoom, </a:t>
            </a:r>
            <a:r>
              <a:rPr lang="fr-FR" dirty="0" err="1" smtClean="0">
                <a:latin typeface="Aller" panose="02000503030000020004" pitchFamily="2" charset="0"/>
              </a:rPr>
              <a:t>filtering</a:t>
            </a:r>
            <a:r>
              <a:rPr lang="fr-FR" dirty="0" smtClean="0">
                <a:latin typeface="Aller" panose="02000503030000020004" pitchFamily="2" charset="0"/>
              </a:rPr>
              <a:t>, </a:t>
            </a:r>
            <a:r>
              <a:rPr lang="fr-FR" dirty="0" err="1" smtClean="0">
                <a:latin typeface="Aller" panose="02000503030000020004" pitchFamily="2" charset="0"/>
              </a:rPr>
              <a:t>get</a:t>
            </a:r>
            <a:r>
              <a:rPr lang="fr-FR" dirty="0" smtClean="0">
                <a:latin typeface="Aller" panose="02000503030000020004" pitchFamily="2" charset="0"/>
              </a:rPr>
              <a:t> more </a:t>
            </a:r>
            <a:r>
              <a:rPr lang="fr-FR" dirty="0" err="1" smtClean="0">
                <a:latin typeface="Aller" panose="02000503030000020004" pitchFamily="2" charset="0"/>
              </a:rPr>
              <a:t>details</a:t>
            </a:r>
            <a:r>
              <a:rPr lang="fr-FR" dirty="0" smtClean="0">
                <a:latin typeface="Aller" panose="02000503030000020004" pitchFamily="2" charset="0"/>
              </a:rPr>
              <a:t>, </a:t>
            </a:r>
            <a:r>
              <a:rPr lang="fr-FR" dirty="0" err="1" smtClean="0">
                <a:latin typeface="Aller" panose="02000503030000020004" pitchFamily="2" charset="0"/>
              </a:rPr>
              <a:t>visual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analytics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approach</a:t>
            </a:r>
            <a:r>
              <a:rPr lang="fr-FR" dirty="0" smtClean="0">
                <a:latin typeface="Aller" panose="02000503030000020004" pitchFamily="2" charset="0"/>
              </a:rPr>
              <a:t>)</a:t>
            </a:r>
            <a:endParaRPr lang="en-US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70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Second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approach</a:t>
            </a:r>
            <a:r>
              <a:rPr lang="fr-FR" dirty="0" smtClean="0">
                <a:latin typeface="Aller" panose="02000503030000020004" pitchFamily="2" charset="0"/>
              </a:rPr>
              <a:t>: </a:t>
            </a:r>
            <a:r>
              <a:rPr lang="fr-FR" dirty="0" err="1" smtClean="0">
                <a:latin typeface="Aller" panose="02000503030000020004" pitchFamily="2" charset="0"/>
              </a:rPr>
              <a:t>Aggregation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based</a:t>
            </a:r>
            <a:r>
              <a:rPr lang="fr-FR" dirty="0" smtClean="0">
                <a:latin typeface="Aller" panose="02000503030000020004" pitchFamily="2" charset="0"/>
              </a:rPr>
              <a:t> on information </a:t>
            </a:r>
            <a:r>
              <a:rPr lang="fr-FR" dirty="0" err="1" smtClean="0">
                <a:latin typeface="Aller" panose="02000503030000020004" pitchFamily="2" charset="0"/>
              </a:rPr>
              <a:t>theory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1088" y="6357938"/>
            <a:ext cx="442912" cy="412750"/>
          </a:xfrm>
        </p:spPr>
        <p:txBody>
          <a:bodyPr/>
          <a:lstStyle/>
          <a:p>
            <a:fld id="{4A490C5D-AEA8-4823-B9B3-806910A0ECF7}" type="slidenum">
              <a:rPr lang="es-ES" smtClean="0"/>
              <a:pPr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666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Recall</a:t>
            </a:r>
            <a:r>
              <a:rPr lang="fr-FR" dirty="0" smtClean="0"/>
              <a:t>: </a:t>
            </a:r>
            <a:r>
              <a:rPr lang="fr-FR" dirty="0" err="1" smtClean="0"/>
              <a:t>Dosimont’s</a:t>
            </a:r>
            <a:r>
              <a:rPr lang="fr-FR" dirty="0" smtClean="0"/>
              <a:t> </a:t>
            </a:r>
            <a:r>
              <a:rPr lang="fr-FR" dirty="0" err="1" smtClean="0"/>
              <a:t>thesis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>
                <a:solidFill>
                  <a:srgbClr val="000000"/>
                </a:solidFill>
              </a:rPr>
              <a:t>Aggregation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method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based</a:t>
            </a:r>
            <a:r>
              <a:rPr lang="fr-FR" dirty="0" smtClean="0">
                <a:solidFill>
                  <a:srgbClr val="000000"/>
                </a:solidFill>
              </a:rPr>
              <a:t> on </a:t>
            </a:r>
            <a:r>
              <a:rPr lang="fr-FR" b="1" dirty="0" smtClean="0">
                <a:solidFill>
                  <a:srgbClr val="000000"/>
                </a:solidFill>
              </a:rPr>
              <a:t>information </a:t>
            </a:r>
            <a:r>
              <a:rPr lang="fr-FR" b="1" dirty="0" err="1" smtClean="0">
                <a:solidFill>
                  <a:srgbClr val="000000"/>
                </a:solidFill>
              </a:rPr>
              <a:t>theory</a:t>
            </a:r>
            <a:r>
              <a:rPr lang="fr-FR" b="1" dirty="0" smtClean="0">
                <a:solidFill>
                  <a:srgbClr val="000000"/>
                </a:solidFill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</a:rPr>
              <a:t>measures</a:t>
            </a:r>
            <a:r>
              <a:rPr lang="fr-FR" b="1" dirty="0" smtClean="0">
                <a:solidFill>
                  <a:srgbClr val="000000"/>
                </a:solidFill>
              </a:rPr>
              <a:t> </a:t>
            </a:r>
            <a:r>
              <a:rPr lang="fr-FR" dirty="0" smtClean="0">
                <a:solidFill>
                  <a:srgbClr val="000000"/>
                </a:solidFill>
              </a:rPr>
              <a:t>to </a:t>
            </a:r>
            <a:r>
              <a:rPr lang="fr-FR" dirty="0" err="1" smtClean="0">
                <a:solidFill>
                  <a:srgbClr val="000000"/>
                </a:solidFill>
              </a:rPr>
              <a:t>build</a:t>
            </a:r>
            <a:r>
              <a:rPr lang="fr-FR" dirty="0" smtClean="0">
                <a:solidFill>
                  <a:srgbClr val="000000"/>
                </a:solidFill>
              </a:rPr>
              <a:t> large trace </a:t>
            </a:r>
            <a:r>
              <a:rPr lang="fr-FR" dirty="0" err="1" smtClean="0">
                <a:solidFill>
                  <a:srgbClr val="000000"/>
                </a:solidFill>
              </a:rPr>
              <a:t>overviews</a:t>
            </a:r>
            <a:endParaRPr lang="fr-FR" dirty="0" smtClean="0">
              <a:solidFill>
                <a:srgbClr val="000000"/>
              </a:solidFill>
            </a:endParaRPr>
          </a:p>
          <a:p>
            <a:pPr lvl="1"/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 smtClean="0"/>
          </a:p>
          <a:p>
            <a:pPr lvl="1"/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 smtClean="0"/>
          </a:p>
          <a:p>
            <a:r>
              <a:rPr lang="fr-FR" dirty="0" err="1" smtClean="0">
                <a:solidFill>
                  <a:srgbClr val="000000"/>
                </a:solidFill>
              </a:rPr>
              <a:t>Aggregation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is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</a:rPr>
              <a:t>parametrized</a:t>
            </a:r>
            <a:r>
              <a:rPr lang="fr-FR" b="1" dirty="0" smtClean="0">
                <a:solidFill>
                  <a:srgbClr val="000000"/>
                </a:solidFill>
              </a:rPr>
              <a:t> by the user </a:t>
            </a:r>
            <a:r>
              <a:rPr lang="fr-FR" dirty="0" smtClean="0">
                <a:solidFill>
                  <a:srgbClr val="000000"/>
                </a:solidFill>
              </a:rPr>
              <a:t>(more or </a:t>
            </a:r>
            <a:r>
              <a:rPr lang="fr-FR" dirty="0" err="1" smtClean="0">
                <a:solidFill>
                  <a:srgbClr val="000000"/>
                </a:solidFill>
              </a:rPr>
              <a:t>less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aggregation</a:t>
            </a:r>
            <a:r>
              <a:rPr lang="fr-FR" dirty="0" smtClean="0">
                <a:solidFill>
                  <a:srgbClr val="000000"/>
                </a:solidFill>
              </a:rPr>
              <a:t>), </a:t>
            </a:r>
            <a:r>
              <a:rPr lang="fr-FR" dirty="0" err="1" smtClean="0">
                <a:solidFill>
                  <a:srgbClr val="000000"/>
                </a:solidFill>
              </a:rPr>
              <a:t>who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is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helped</a:t>
            </a:r>
            <a:r>
              <a:rPr lang="fr-FR" dirty="0" smtClean="0">
                <a:solidFill>
                  <a:srgbClr val="000000"/>
                </a:solidFill>
              </a:rPr>
              <a:t> by the </a:t>
            </a:r>
            <a:r>
              <a:rPr lang="fr-FR" dirty="0" err="1" smtClean="0">
                <a:solidFill>
                  <a:srgbClr val="000000"/>
                </a:solidFill>
              </a:rPr>
              <a:t>representation</a:t>
            </a:r>
            <a:r>
              <a:rPr lang="fr-FR" dirty="0" smtClean="0">
                <a:solidFill>
                  <a:srgbClr val="000000"/>
                </a:solidFill>
              </a:rPr>
              <a:t> of information </a:t>
            </a:r>
            <a:r>
              <a:rPr lang="fr-FR" dirty="0" err="1" smtClean="0">
                <a:solidFill>
                  <a:srgbClr val="000000"/>
                </a:solidFill>
              </a:rPr>
              <a:t>loss</a:t>
            </a:r>
            <a:r>
              <a:rPr lang="fr-FR" dirty="0" smtClean="0">
                <a:solidFill>
                  <a:srgbClr val="000000"/>
                </a:solidFill>
              </a:rPr>
              <a:t> and </a:t>
            </a:r>
            <a:r>
              <a:rPr lang="fr-FR" dirty="0" err="1" smtClean="0">
                <a:solidFill>
                  <a:srgbClr val="000000"/>
                </a:solidFill>
              </a:rPr>
              <a:t>complexity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reduction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metrics</a:t>
            </a:r>
            <a:endParaRPr lang="fr-FR" dirty="0" smtClean="0">
              <a:solidFill>
                <a:srgbClr val="000000"/>
              </a:solidFill>
            </a:endParaRPr>
          </a:p>
          <a:p>
            <a:r>
              <a:rPr lang="fr-FR" dirty="0" err="1" smtClean="0">
                <a:solidFill>
                  <a:srgbClr val="000000"/>
                </a:solidFill>
              </a:rPr>
              <a:t>Several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steps</a:t>
            </a:r>
            <a:r>
              <a:rPr lang="fr-FR" dirty="0" smtClean="0">
                <a:solidFill>
                  <a:srgbClr val="000000"/>
                </a:solidFill>
              </a:rPr>
              <a:t>:</a:t>
            </a:r>
          </a:p>
          <a:p>
            <a:pPr lvl="1"/>
            <a:r>
              <a:rPr lang="fr-FR" dirty="0" err="1" smtClean="0"/>
              <a:t>Generation</a:t>
            </a:r>
            <a:r>
              <a:rPr lang="fr-FR" dirty="0" smtClean="0"/>
              <a:t> of a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</a:p>
          <a:p>
            <a:pPr lvl="1"/>
            <a:r>
              <a:rPr lang="fr-FR" dirty="0" smtClean="0"/>
              <a:t>Computation of 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measures</a:t>
            </a:r>
            <a:endParaRPr lang="fr-FR" dirty="0" smtClean="0"/>
          </a:p>
          <a:p>
            <a:pPr lvl="1"/>
            <a:r>
              <a:rPr lang="fr-FR" dirty="0" err="1" smtClean="0"/>
              <a:t>Parametrized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 smtClean="0"/>
          </a:p>
          <a:p>
            <a:pPr lvl="1"/>
            <a:r>
              <a:rPr lang="fr-FR" dirty="0" err="1" smtClean="0"/>
              <a:t>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15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000" b="1" dirty="0" smtClean="0">
                    <a:solidFill>
                      <a:srgbClr val="000000"/>
                    </a:solidFill>
                  </a:rPr>
                  <a:t>Complexity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: 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quantity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>
                    <a:solidFill>
                      <a:srgbClr val="000000"/>
                    </a:solidFill>
                  </a:rPr>
                  <a:t>of information </a:t>
                </a:r>
                <a:r>
                  <a:rPr lang="fr-FR" sz="2000" dirty="0" err="1">
                    <a:solidFill>
                      <a:srgbClr val="000000"/>
                    </a:solidFill>
                  </a:rPr>
                  <a:t>required</a:t>
                </a:r>
                <a:r>
                  <a:rPr lang="fr-FR" sz="2000" dirty="0">
                    <a:solidFill>
                      <a:srgbClr val="000000"/>
                    </a:solidFill>
                  </a:rPr>
                  <a:t> to encode a </a:t>
                </a:r>
                <a:r>
                  <a:rPr lang="fr-FR" sz="2000" dirty="0" err="1">
                    <a:solidFill>
                      <a:srgbClr val="000000"/>
                    </a:solidFill>
                  </a:rPr>
                  <a:t>representation</a:t>
                </a:r>
                <a:r>
                  <a:rPr lang="fr-FR" sz="2000" dirty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(Shannon 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entropy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>
                    <a:solidFill>
                      <a:schemeClr val="tx1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>
                  <a:solidFill>
                    <a:schemeClr val="tx1"/>
                  </a:solidFill>
                </a:endParaRPr>
              </a:p>
              <a:p>
                <a:endParaRPr lang="fr-FR" sz="700" dirty="0" smtClean="0">
                  <a:solidFill>
                    <a:srgbClr val="000000"/>
                  </a:solidFill>
                </a:endParaRPr>
              </a:p>
              <a:p>
                <a:r>
                  <a:rPr lang="fr-FR" sz="2000" b="1" dirty="0" err="1" smtClean="0">
                    <a:solidFill>
                      <a:srgbClr val="000000"/>
                    </a:solidFill>
                  </a:rPr>
                  <a:t>Complexity</a:t>
                </a:r>
                <a:r>
                  <a:rPr lang="fr-FR" sz="2000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fr-FR" sz="2000" b="1" dirty="0" err="1" smtClean="0">
                    <a:solidFill>
                      <a:srgbClr val="000000"/>
                    </a:solidFill>
                  </a:rPr>
                  <a:t>reduction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: </a:t>
                </a:r>
                <a:r>
                  <a:rPr lang="fr-FR" sz="2000" dirty="0" err="1">
                    <a:solidFill>
                      <a:srgbClr val="000000"/>
                    </a:solidFill>
                  </a:rPr>
                  <a:t>q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uantity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>
                    <a:solidFill>
                      <a:srgbClr val="000000"/>
                    </a:solidFill>
                  </a:rPr>
                  <a:t>of information </a:t>
                </a:r>
                <a:r>
                  <a:rPr lang="fr-FR" sz="2000" dirty="0" err="1">
                    <a:solidFill>
                      <a:srgbClr val="000000"/>
                    </a:solidFill>
                  </a:rPr>
                  <a:t>saved</a:t>
                </a:r>
                <a:r>
                  <a:rPr lang="fr-FR" sz="2000" dirty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 err="1">
                    <a:solidFill>
                      <a:srgbClr val="000000"/>
                    </a:solidFill>
                  </a:rPr>
                  <a:t>compared</a:t>
                </a:r>
                <a:r>
                  <a:rPr lang="fr-FR" sz="2000" dirty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 err="1">
                    <a:solidFill>
                      <a:srgbClr val="000000"/>
                    </a:solidFill>
                  </a:rPr>
                  <a:t>with</a:t>
                </a:r>
                <a:r>
                  <a:rPr lang="fr-FR" sz="2000" dirty="0">
                    <a:solidFill>
                      <a:srgbClr val="000000"/>
                    </a:solidFill>
                  </a:rPr>
                  <a:t> the </a:t>
                </a:r>
                <a:r>
                  <a:rPr lang="fr-FR" sz="2000" dirty="0" err="1">
                    <a:solidFill>
                      <a:srgbClr val="000000"/>
                    </a:solidFill>
                  </a:rPr>
                  <a:t>microscopic</a:t>
                </a:r>
                <a:r>
                  <a:rPr lang="fr-FR" sz="2000" dirty="0">
                    <a:solidFill>
                      <a:srgbClr val="000000"/>
                    </a:solidFill>
                  </a:rPr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>
                    <a:solidFill>
                      <a:schemeClr val="tx1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>
                  <a:solidFill>
                    <a:schemeClr val="tx1"/>
                  </a:solidFill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706" r="-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e 10"/>
          <p:cNvGrpSpPr/>
          <p:nvPr/>
        </p:nvGrpSpPr>
        <p:grpSpPr>
          <a:xfrm>
            <a:off x="694426" y="3371207"/>
            <a:ext cx="7377451" cy="2918694"/>
            <a:chOff x="242549" y="3512047"/>
            <a:chExt cx="8132825" cy="34295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9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2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1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1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9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2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1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1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9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2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1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1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596471" cy="5424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rgbClr val="92D050"/>
                  </a:solidFill>
                </a:rPr>
                <a:t>Complexity</a:t>
              </a:r>
              <a:r>
                <a:rPr lang="fr-FR" sz="2400" b="1" dirty="0" smtClean="0">
                  <a:solidFill>
                    <a:srgbClr val="92D050"/>
                  </a:solidFill>
                </a:rPr>
                <a:t> </a:t>
              </a:r>
              <a:r>
                <a:rPr lang="fr-FR" sz="2400" b="1" dirty="0" err="1" smtClean="0">
                  <a:solidFill>
                    <a:srgbClr val="92D050"/>
                  </a:solidFill>
                </a:rPr>
                <a:t>reduction</a:t>
              </a:r>
              <a:endParaRPr lang="fr-FR" b="1" dirty="0">
                <a:solidFill>
                  <a:srgbClr val="92D050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6"/>
              <a:ext cx="5448427" cy="5424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52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/>
              <a:t>l</a:t>
            </a:r>
            <a:r>
              <a:rPr lang="fr-FR" dirty="0" err="1" smtClean="0"/>
              <a:t>oss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000" dirty="0" smtClean="0">
                    <a:solidFill>
                      <a:srgbClr val="000000"/>
                    </a:solidFill>
                  </a:rPr>
                  <a:t>Quantity of information 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lost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compared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with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the 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microscopic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description (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Kullback-Leibler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divergence)</a:t>
                </a:r>
                <a:endParaRPr lang="fr-FR" sz="2000" b="0" dirty="0" smtClean="0">
                  <a:solidFill>
                    <a:srgbClr val="000000"/>
                  </a:solidFill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9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4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4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3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3590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000" b="1" dirty="0" smtClean="0">
                    <a:solidFill>
                      <a:srgbClr val="000000"/>
                    </a:solidFill>
                  </a:rPr>
                  <a:t>Balance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between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fr-FR" sz="2000" b="1" dirty="0" err="1" smtClean="0">
                    <a:solidFill>
                      <a:srgbClr val="000000"/>
                    </a:solidFill>
                  </a:rPr>
                  <a:t>complexity</a:t>
                </a:r>
                <a:r>
                  <a:rPr lang="fr-FR" sz="2000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fr-FR" sz="2000" b="1" dirty="0" err="1" smtClean="0">
                    <a:solidFill>
                      <a:srgbClr val="000000"/>
                    </a:solidFill>
                  </a:rPr>
                  <a:t>reduction</a:t>
                </a:r>
                <a:r>
                  <a:rPr lang="fr-FR" sz="2000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and </a:t>
                </a:r>
                <a:r>
                  <a:rPr lang="fr-FR" sz="2000" b="1" dirty="0" smtClean="0">
                    <a:solidFill>
                      <a:srgbClr val="000000"/>
                    </a:solidFill>
                  </a:rPr>
                  <a:t>information </a:t>
                </a:r>
                <a:r>
                  <a:rPr lang="fr-FR" sz="2000" b="1" dirty="0" err="1" smtClean="0">
                    <a:solidFill>
                      <a:srgbClr val="000000"/>
                    </a:solidFill>
                  </a:rPr>
                  <a:t>loss</a:t>
                </a:r>
                <a:endParaRPr lang="fr-FR" sz="2000" b="1" dirty="0" smtClean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>
                    <a:solidFill>
                      <a:srgbClr val="000000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>
                  <a:solidFill>
                    <a:srgbClr val="000000"/>
                  </a:solidFill>
                </a:endParaRPr>
              </a:p>
              <a:p>
                <a:r>
                  <a:rPr lang="fr-FR" sz="2000" b="1" dirty="0">
                    <a:solidFill>
                      <a:srgbClr val="000000"/>
                    </a:solidFill>
                  </a:rPr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>
                    <a:solidFill>
                      <a:srgbClr val="000000"/>
                    </a:solidFill>
                  </a:rPr>
                  <a:t>: </a:t>
                </a:r>
                <a:r>
                  <a:rPr lang="fr-FR" sz="2000" dirty="0" err="1">
                    <a:solidFill>
                      <a:srgbClr val="000000"/>
                    </a:solidFill>
                  </a:rPr>
                  <a:t>aggregate</a:t>
                </a:r>
                <a:r>
                  <a:rPr lang="fr-FR" sz="2000" dirty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close 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elements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first</a:t>
                </a:r>
                <a:endParaRPr lang="fr-FR" sz="2000" dirty="0">
                  <a:solidFill>
                    <a:srgbClr val="000000"/>
                  </a:solidFill>
                </a:endParaRPr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llipse 25"/>
          <p:cNvSpPr/>
          <p:nvPr/>
        </p:nvSpPr>
        <p:spPr>
          <a:xfrm rot="1386068">
            <a:off x="6014811" y="3162094"/>
            <a:ext cx="2185464" cy="158402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285658" y="3415786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662843" y="3774118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9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96945" y="4168336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2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189372" y="3544295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816500" y="3638140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524121" y="4337455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1" name="Ellipse 10"/>
          <p:cNvSpPr/>
          <p:nvPr/>
        </p:nvSpPr>
        <p:spPr>
          <a:xfrm>
            <a:off x="4910736" y="4372311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2" name="Ellipse 11"/>
          <p:cNvSpPr/>
          <p:nvPr/>
        </p:nvSpPr>
        <p:spPr>
          <a:xfrm>
            <a:off x="3636952" y="3313006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9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473812" y="3858194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2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717540" y="3530933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4040865" y="3820525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03629" y="4516556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7" name="Ellipse 16"/>
          <p:cNvSpPr/>
          <p:nvPr/>
        </p:nvSpPr>
        <p:spPr>
          <a:xfrm rot="1386068">
            <a:off x="3528725" y="3232628"/>
            <a:ext cx="523669" cy="50190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 rot="20322803">
            <a:off x="3880879" y="3488075"/>
            <a:ext cx="1312141" cy="825499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 rot="20790911">
            <a:off x="4171744" y="4323674"/>
            <a:ext cx="1253581" cy="570336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6600282" y="3411888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1" name="Ellipse 20"/>
          <p:cNvSpPr/>
          <p:nvPr/>
        </p:nvSpPr>
        <p:spPr>
          <a:xfrm>
            <a:off x="6994876" y="3792757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9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482829" y="4213795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2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7676118" y="3646608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131124" y="3634241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822115" y="4319788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7" name="Ellipse 26"/>
          <p:cNvSpPr/>
          <p:nvPr/>
        </p:nvSpPr>
        <p:spPr>
          <a:xfrm rot="1386068">
            <a:off x="2088775" y="3470161"/>
            <a:ext cx="493069" cy="476007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 rot="1386068">
            <a:off x="2106263" y="4083997"/>
            <a:ext cx="493069" cy="476007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 rot="1386068">
            <a:off x="1431701" y="4257967"/>
            <a:ext cx="493069" cy="476007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 rot="1386068">
            <a:off x="1577584" y="3707386"/>
            <a:ext cx="493069" cy="476007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31" name="Ellipse 30"/>
          <p:cNvSpPr/>
          <p:nvPr/>
        </p:nvSpPr>
        <p:spPr>
          <a:xfrm rot="1386068">
            <a:off x="1194613" y="3330776"/>
            <a:ext cx="493069" cy="476007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 rot="1386068">
            <a:off x="715600" y="3552400"/>
            <a:ext cx="493069" cy="476007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781259" y="2897321"/>
            <a:ext cx="7458852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2994411" y="2381507"/>
            <a:ext cx="3032547" cy="40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744386" y="5797173"/>
            <a:ext cx="745885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753687" y="5848867"/>
            <a:ext cx="19479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284450" y="4945037"/>
            <a:ext cx="7344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p=0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005641" y="4944911"/>
            <a:ext cx="110318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0&lt;p&lt;1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6871211" y="4943767"/>
            <a:ext cx="7344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p=1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19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5" name="Picture 7" descr="http://www.surveysoft.it/images/mecan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237" y="1641700"/>
            <a:ext cx="1381411" cy="13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5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Improving</a:t>
            </a:r>
            <a:r>
              <a:rPr lang="fr-FR" dirty="0" smtClean="0">
                <a:latin typeface="Aller" panose="02000503030000020004" pitchFamily="2" charset="0"/>
              </a:rPr>
              <a:t> RRI: first </a:t>
            </a:r>
            <a:r>
              <a:rPr lang="fr-FR" dirty="0" err="1" smtClean="0">
                <a:latin typeface="Aller" panose="02000503030000020004" pitchFamily="2" charset="0"/>
              </a:rPr>
              <a:t>approach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96472" y="1874776"/>
            <a:ext cx="2284784" cy="85367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Aller" panose="0200050303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12895" y="1874776"/>
            <a:ext cx="2016224" cy="85367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  <a:latin typeface="Aller" panose="02000503030000020004" pitchFamily="2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t="3514" r="17197" b="66933"/>
          <a:stretch/>
        </p:blipFill>
        <p:spPr bwMode="auto">
          <a:xfrm>
            <a:off x="6692618" y="2016357"/>
            <a:ext cx="1831851" cy="582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932" y="1974251"/>
            <a:ext cx="1877864" cy="71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54687" y="2801906"/>
            <a:ext cx="3168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Aller" panose="02000503030000020004" pitchFamily="2" charset="0"/>
              </a:rPr>
              <a:t>Samples</a:t>
            </a:r>
            <a:r>
              <a:rPr lang="fr-FR" sz="1400" dirty="0" smtClean="0">
                <a:latin typeface="Aller" panose="02000503030000020004" pitchFamily="2" charset="0"/>
              </a:rPr>
              <a:t>, routines/</a:t>
            </a:r>
            <a:r>
              <a:rPr lang="fr-FR" sz="1400" dirty="0" err="1">
                <a:latin typeface="Aller" panose="02000503030000020004" pitchFamily="2" charset="0"/>
              </a:rPr>
              <a:t>c</a:t>
            </a:r>
            <a:r>
              <a:rPr lang="fr-FR" sz="1400" dirty="0" err="1" smtClean="0">
                <a:latin typeface="Aller" panose="02000503030000020004" pitchFamily="2" charset="0"/>
              </a:rPr>
              <a:t>allstack</a:t>
            </a:r>
            <a:r>
              <a:rPr lang="fr-FR" sz="1400" dirty="0" smtClean="0"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latin typeface="Aller" panose="02000503030000020004" pitchFamily="2" charset="0"/>
              </a:rPr>
              <a:t>level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 flipV="1">
            <a:off x="5081256" y="2301612"/>
            <a:ext cx="307504" cy="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27481" y="2801906"/>
            <a:ext cx="962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latin typeface="Aller" panose="02000503030000020004" pitchFamily="2" charset="0"/>
              </a:rPr>
              <a:t>RRI graph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339796" y="2301611"/>
            <a:ext cx="261764" cy="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8" name="Picture 10" descr="http://www.garnhamhbewley.co.uk/assets/images/icons/file_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53" y="3017347"/>
            <a:ext cx="1129810" cy="11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-154945" y="4052872"/>
            <a:ext cx="2123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Aller" panose="02000503030000020004" pitchFamily="2" charset="0"/>
              </a:rPr>
              <a:t>Clustered</a:t>
            </a:r>
            <a:r>
              <a:rPr lang="fr-FR" sz="1400" dirty="0" smtClean="0">
                <a:latin typeface="Aller" panose="02000503030000020004" pitchFamily="2" charset="0"/>
              </a:rPr>
              <a:t> trace files</a:t>
            </a:r>
          </a:p>
          <a:p>
            <a:pPr algn="ctr"/>
            <a:r>
              <a:rPr lang="fr-FR" sz="1400" dirty="0" smtClean="0">
                <a:latin typeface="Aller" panose="02000503030000020004" pitchFamily="2" charset="0"/>
              </a:rPr>
              <a:t>(</a:t>
            </a:r>
            <a:r>
              <a:rPr lang="fr-FR" sz="1400" dirty="0" err="1" smtClean="0">
                <a:latin typeface="Aller" panose="02000503030000020004" pitchFamily="2" charset="0"/>
              </a:rPr>
              <a:t>sampling</a:t>
            </a:r>
            <a:r>
              <a:rPr lang="fr-FR" sz="1400" dirty="0" smtClean="0"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latin typeface="Aller" panose="02000503030000020004" pitchFamily="2" charset="0"/>
              </a:rPr>
              <a:t>enabled</a:t>
            </a:r>
            <a:r>
              <a:rPr lang="fr-FR" sz="1400" dirty="0" smtClean="0">
                <a:latin typeface="Aller" panose="02000503030000020004" pitchFamily="2" charset="0"/>
              </a:rPr>
              <a:t>)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68" name="Straight Arrow Connector 67"/>
          <p:cNvCxnSpPr>
            <a:endCxn id="7" idx="1"/>
          </p:cNvCxnSpPr>
          <p:nvPr/>
        </p:nvCxnSpPr>
        <p:spPr>
          <a:xfrm flipV="1">
            <a:off x="1596163" y="2301613"/>
            <a:ext cx="1200309" cy="1120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235008" y="1772816"/>
            <a:ext cx="1235670" cy="1089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5523040" y="2862004"/>
            <a:ext cx="329803" cy="78302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23016" y="3658332"/>
            <a:ext cx="3168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Intervene</a:t>
            </a:r>
            <a:r>
              <a:rPr lang="fr-FR" sz="1400" dirty="0" smtClean="0">
                <a:solidFill>
                  <a:srgbClr val="FF0000"/>
                </a:solidFill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directly</a:t>
            </a:r>
            <a:r>
              <a:rPr lang="fr-FR" sz="1400" dirty="0" smtClean="0">
                <a:solidFill>
                  <a:srgbClr val="FF0000"/>
                </a:solidFill>
                <a:latin typeface="Aller" panose="02000503030000020004" pitchFamily="2" charset="0"/>
              </a:rPr>
              <a:t> on the RRI graph </a:t>
            </a:r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generation</a:t>
            </a:r>
            <a:endParaRPr lang="en-US" sz="1400" dirty="0">
              <a:solidFill>
                <a:srgbClr val="FF0000"/>
              </a:solidFill>
              <a:latin typeface="Aller" panose="0200050303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15815" y="4576092"/>
            <a:ext cx="57133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Aller" panose="02000503030000020004" pitchFamily="2" charset="0"/>
              </a:rPr>
              <a:t>The </a:t>
            </a:r>
            <a:r>
              <a:rPr lang="fr-FR" b="1" dirty="0" err="1" smtClean="0">
                <a:latin typeface="Aller" panose="02000503030000020004" pitchFamily="2" charset="0"/>
              </a:rPr>
              <a:t>idea</a:t>
            </a:r>
            <a:r>
              <a:rPr lang="fr-FR" b="1" dirty="0" smtClean="0">
                <a:latin typeface="Aller" panose="02000503030000020004" pitchFamily="2" charset="0"/>
              </a:rPr>
              <a:t>: </a:t>
            </a:r>
            <a:r>
              <a:rPr lang="fr-FR" dirty="0" smtClean="0">
                <a:latin typeface="Aller" panose="02000503030000020004" pitchFamily="2" charset="0"/>
              </a:rPr>
              <a:t>help to </a:t>
            </a:r>
            <a:r>
              <a:rPr lang="fr-FR" b="1" dirty="0" err="1" smtClean="0">
                <a:latin typeface="Aller" panose="02000503030000020004" pitchFamily="2" charset="0"/>
              </a:rPr>
              <a:t>automatically</a:t>
            </a:r>
            <a:r>
              <a:rPr lang="fr-FR" b="1" dirty="0" smtClean="0">
                <a:latin typeface="Aller" panose="02000503030000020004" pitchFamily="2" charset="0"/>
              </a:rPr>
              <a:t> tune </a:t>
            </a:r>
            <a:r>
              <a:rPr lang="fr-FR" dirty="0" smtClean="0">
                <a:latin typeface="Aller" panose="02000503030000020004" pitchFamily="2" charset="0"/>
              </a:rPr>
              <a:t>the </a:t>
            </a:r>
            <a:r>
              <a:rPr lang="fr-FR" b="1" dirty="0" err="1" smtClean="0">
                <a:latin typeface="Aller" panose="02000503030000020004" pitchFamily="2" charset="0"/>
              </a:rPr>
              <a:t>parameters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that</a:t>
            </a:r>
            <a:r>
              <a:rPr lang="fr-FR" dirty="0" smtClean="0">
                <a:latin typeface="Aller" panose="02000503030000020004" pitchFamily="2" charset="0"/>
              </a:rPr>
              <a:t> lead to a RRI </a:t>
            </a:r>
            <a:r>
              <a:rPr lang="fr-FR" dirty="0" err="1" smtClean="0">
                <a:latin typeface="Aller" panose="02000503030000020004" pitchFamily="2" charset="0"/>
              </a:rPr>
              <a:t>representation</a:t>
            </a:r>
            <a:r>
              <a:rPr lang="fr-FR" dirty="0" smtClean="0">
                <a:latin typeface="Aller" panose="02000503030000020004" pitchFamily="2" charset="0"/>
              </a:rPr>
              <a:t> in </a:t>
            </a:r>
            <a:r>
              <a:rPr lang="fr-FR" dirty="0" err="1" smtClean="0">
                <a:latin typeface="Aller" panose="02000503030000020004" pitchFamily="2" charset="0"/>
              </a:rPr>
              <a:t>order</a:t>
            </a:r>
            <a:r>
              <a:rPr lang="fr-FR" dirty="0" smtClean="0">
                <a:latin typeface="Aller" panose="02000503030000020004" pitchFamily="2" charset="0"/>
              </a:rPr>
              <a:t> to select the </a:t>
            </a:r>
            <a:r>
              <a:rPr lang="fr-FR" b="1" dirty="0" smtClean="0">
                <a:latin typeface="Aller" panose="02000503030000020004" pitchFamily="2" charset="0"/>
              </a:rPr>
              <a:t>best </a:t>
            </a:r>
            <a:r>
              <a:rPr lang="fr-FR" b="1" dirty="0" err="1" smtClean="0">
                <a:latin typeface="Aller" panose="02000503030000020004" pitchFamily="2" charset="0"/>
              </a:rPr>
              <a:t>ones</a:t>
            </a:r>
            <a:r>
              <a:rPr lang="fr-FR" dirty="0" smtClean="0">
                <a:latin typeface="Aller" panose="02000503030000020004" pitchFamily="2" charset="0"/>
              </a:rPr>
              <a:t>.</a:t>
            </a:r>
          </a:p>
          <a:p>
            <a:endParaRPr lang="fr-FR" dirty="0">
              <a:latin typeface="Aller" panose="02000503030000020004" pitchFamily="2" charset="0"/>
            </a:endParaRPr>
          </a:p>
          <a:p>
            <a:r>
              <a:rPr lang="fr-FR" dirty="0" smtClean="0">
                <a:latin typeface="Aller" panose="02000503030000020004" pitchFamily="2" charset="0"/>
              </a:rPr>
              <a:t>A « </a:t>
            </a:r>
            <a:r>
              <a:rPr lang="fr-FR" b="1" dirty="0" smtClean="0">
                <a:latin typeface="Aller" panose="02000503030000020004" pitchFamily="2" charset="0"/>
              </a:rPr>
              <a:t>good </a:t>
            </a:r>
            <a:r>
              <a:rPr lang="fr-FR" b="1" dirty="0" err="1" smtClean="0">
                <a:latin typeface="Aller" panose="02000503030000020004" pitchFamily="2" charset="0"/>
              </a:rPr>
              <a:t>representation</a:t>
            </a:r>
            <a:r>
              <a:rPr lang="fr-FR" dirty="0" smtClean="0">
                <a:latin typeface="Aller" panose="02000503030000020004" pitchFamily="2" charset="0"/>
              </a:rPr>
              <a:t> » </a:t>
            </a:r>
            <a:r>
              <a:rPr lang="fr-FR" dirty="0" err="1" smtClean="0">
                <a:latin typeface="Aller" panose="02000503030000020004" pitchFamily="2" charset="0"/>
              </a:rPr>
              <a:t>provides</a:t>
            </a:r>
            <a:r>
              <a:rPr lang="fr-FR" dirty="0" smtClean="0">
                <a:latin typeface="Aller" panose="02000503030000020004" pitchFamily="2" charset="0"/>
              </a:rPr>
              <a:t> the user </a:t>
            </a:r>
            <a:r>
              <a:rPr lang="fr-FR" dirty="0" err="1" smtClean="0">
                <a:latin typeface="Aller" panose="02000503030000020004" pitchFamily="2" charset="0"/>
              </a:rPr>
              <a:t>with</a:t>
            </a:r>
            <a:r>
              <a:rPr lang="fr-FR" dirty="0" smtClean="0">
                <a:latin typeface="Aller" panose="02000503030000020004" pitchFamily="2" charset="0"/>
              </a:rPr>
              <a:t> insight (</a:t>
            </a:r>
            <a:r>
              <a:rPr lang="fr-FR" b="1" dirty="0" smtClean="0">
                <a:latin typeface="Aller" panose="02000503030000020004" pitchFamily="2" charset="0"/>
              </a:rPr>
              <a:t>information </a:t>
            </a:r>
            <a:r>
              <a:rPr lang="fr-FR" dirty="0" err="1" smtClean="0">
                <a:latin typeface="Aller" panose="02000503030000020004" pitchFamily="2" charset="0"/>
              </a:rPr>
              <a:t>is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preserved</a:t>
            </a:r>
            <a:r>
              <a:rPr lang="fr-FR" dirty="0" smtClean="0">
                <a:latin typeface="Aller" panose="02000503030000020004" pitchFamily="2" charset="0"/>
              </a:rPr>
              <a:t>) </a:t>
            </a:r>
            <a:r>
              <a:rPr lang="fr-FR" dirty="0" err="1" smtClean="0">
                <a:latin typeface="Aller" panose="02000503030000020004" pitchFamily="2" charset="0"/>
              </a:rPr>
              <a:t>while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staying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clear</a:t>
            </a:r>
            <a:r>
              <a:rPr lang="fr-FR" dirty="0" smtClean="0">
                <a:latin typeface="Aller" panose="02000503030000020004" pitchFamily="2" charset="0"/>
              </a:rPr>
              <a:t> and </a:t>
            </a:r>
            <a:r>
              <a:rPr lang="fr-FR" dirty="0" err="1" smtClean="0">
                <a:latin typeface="Aller" panose="02000503030000020004" pitchFamily="2" charset="0"/>
              </a:rPr>
              <a:t>readable</a:t>
            </a:r>
            <a:r>
              <a:rPr lang="fr-FR" dirty="0" smtClean="0">
                <a:latin typeface="Aller" panose="02000503030000020004" pitchFamily="2" charset="0"/>
              </a:rPr>
              <a:t> (</a:t>
            </a:r>
            <a:r>
              <a:rPr lang="fr-FR" b="1" dirty="0" err="1" smtClean="0">
                <a:latin typeface="Aller" panose="02000503030000020004" pitchFamily="2" charset="0"/>
              </a:rPr>
              <a:t>low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graphical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latin typeface="Aller" panose="02000503030000020004" pitchFamily="2" charset="0"/>
              </a:rPr>
              <a:t>complexity</a:t>
            </a:r>
            <a:r>
              <a:rPr lang="fr-FR" dirty="0" smtClean="0">
                <a:latin typeface="Aller" panose="02000503030000020004" pitchFamily="2" charset="0"/>
              </a:rPr>
              <a:t>).</a:t>
            </a:r>
            <a:endParaRPr lang="en-US" dirty="0">
              <a:latin typeface="Aller" panose="02000503030000020004" pitchFamily="2" charset="0"/>
            </a:endParaRPr>
          </a:p>
        </p:txBody>
      </p:sp>
      <p:pic>
        <p:nvPicPr>
          <p:cNvPr id="13314" name="Picture 2" descr="https://s-media-cache-ak0.pinimg.com/736x/6b/b7/fa/6bb7faafa0f7e4479ba4d73729b21ee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751" y="4672253"/>
            <a:ext cx="731008" cy="73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67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 err="1" smtClean="0">
                <a:solidFill>
                  <a:srgbClr val="000000"/>
                </a:solidFill>
              </a:rPr>
              <a:t>Constraint</a:t>
            </a:r>
            <a:r>
              <a:rPr lang="fr-FR" sz="2400" b="1" dirty="0" smtClean="0">
                <a:solidFill>
                  <a:srgbClr val="000000"/>
                </a:solidFill>
              </a:rPr>
              <a:t> : </a:t>
            </a:r>
            <a:r>
              <a:rPr lang="fr-FR" sz="2400" b="1" dirty="0" err="1" smtClean="0">
                <a:solidFill>
                  <a:srgbClr val="000000"/>
                </a:solidFill>
              </a:rPr>
              <a:t>continuous</a:t>
            </a:r>
            <a:r>
              <a:rPr lang="fr-FR" sz="2400" b="1" dirty="0" smtClean="0">
                <a:solidFill>
                  <a:srgbClr val="000000"/>
                </a:solidFill>
              </a:rPr>
              <a:t> time </a:t>
            </a:r>
            <a:r>
              <a:rPr lang="fr-FR" sz="2400" b="1" dirty="0" err="1" smtClean="0">
                <a:solidFill>
                  <a:srgbClr val="000000"/>
                </a:solidFill>
              </a:rPr>
              <a:t>intervals</a:t>
            </a:r>
            <a:endParaRPr lang="fr-FR" sz="2400" b="1" dirty="0" smtClean="0">
              <a:solidFill>
                <a:srgbClr val="000000"/>
              </a:solidFill>
            </a:endParaRPr>
          </a:p>
          <a:p>
            <a:pPr lvl="1"/>
            <a:r>
              <a:rPr lang="fr-FR" sz="2000" b="1" dirty="0" err="1" smtClean="0"/>
              <a:t>Reduce</a:t>
            </a:r>
            <a:r>
              <a:rPr lang="fr-FR" sz="2000" b="1" dirty="0" smtClean="0"/>
              <a:t> </a:t>
            </a:r>
            <a:r>
              <a:rPr lang="fr-FR" sz="2000" dirty="0" smtClean="0"/>
              <a:t>the</a:t>
            </a:r>
            <a:r>
              <a:rPr lang="fr-FR" sz="2000" b="1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of possible partitions</a:t>
            </a:r>
          </a:p>
          <a:p>
            <a:pPr lvl="1"/>
            <a:r>
              <a:rPr lang="fr-FR" sz="2000" dirty="0" err="1" smtClean="0"/>
              <a:t>Bring</a:t>
            </a:r>
            <a:r>
              <a:rPr lang="fr-FR" sz="2000" dirty="0" smtClean="0"/>
              <a:t> </a:t>
            </a:r>
            <a:r>
              <a:rPr lang="fr-FR" sz="2000" b="1" dirty="0" err="1" smtClean="0"/>
              <a:t>coherence</a:t>
            </a:r>
            <a:r>
              <a:rPr lang="fr-FR" sz="2000" dirty="0" smtClean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b="1" dirty="0" err="1" smtClean="0"/>
              <a:t>syntaxic</a:t>
            </a:r>
            <a:r>
              <a:rPr lang="fr-FR" sz="2000" dirty="0" smtClean="0"/>
              <a:t> and </a:t>
            </a:r>
            <a:r>
              <a:rPr lang="fr-FR" sz="2000" b="1" dirty="0" err="1" smtClean="0"/>
              <a:t>semantic</a:t>
            </a:r>
            <a:r>
              <a:rPr lang="fr-FR" sz="2000" dirty="0" smtClean="0"/>
              <a:t> </a:t>
            </a:r>
            <a:r>
              <a:rPr lang="fr-FR" sz="2000" dirty="0" err="1" smtClean="0"/>
              <a:t>characteristics</a:t>
            </a:r>
            <a:r>
              <a:rPr lang="fr-FR" sz="20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6" name="Rectangle 55"/>
          <p:cNvSpPr/>
          <p:nvPr/>
        </p:nvSpPr>
        <p:spPr>
          <a:xfrm>
            <a:off x="976695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1555311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2133926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2712542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963293" y="39579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1541908" y="3957991"/>
            <a:ext cx="1003693" cy="357745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2699138" y="39579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963293" y="4512398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1541909" y="4512398"/>
            <a:ext cx="1582306" cy="357745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963292" y="5066804"/>
            <a:ext cx="2160922" cy="357745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963293" y="5684939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1541908" y="5622215"/>
            <a:ext cx="1582305" cy="471942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2120524" y="5684939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963292" y="3680272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48" y="5099634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1" y="4558641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31" y="401764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84" y="5711799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Connecteur droit avec flèche 75"/>
          <p:cNvCxnSpPr/>
          <p:nvPr/>
        </p:nvCxnSpPr>
        <p:spPr>
          <a:xfrm>
            <a:off x="3683000" y="4558641"/>
            <a:ext cx="4699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4262967" y="4355091"/>
                <a:ext cx="4900637" cy="470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/>
                  <a:t>Algorithmic </a:t>
                </a:r>
                <a:r>
                  <a:rPr lang="fr-FR" sz="2400" b="1" dirty="0" err="1" smtClean="0"/>
                  <a:t>Complexity</a:t>
                </a:r>
                <a:r>
                  <a:rPr lang="fr-FR" sz="2400" b="1" dirty="0" smtClean="0"/>
                  <a:t> =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𝓞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sz="24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967" y="4355091"/>
                <a:ext cx="4900637" cy="470000"/>
              </a:xfrm>
              <a:prstGeom prst="rect">
                <a:avLst/>
              </a:prstGeom>
              <a:blipFill rotWithShape="0">
                <a:blip r:embed="rId5"/>
                <a:stretch>
                  <a:fillRect l="-1866" t="-8974" r="-24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813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Discretization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98326" y="1614311"/>
            <a:ext cx="7191665" cy="4273797"/>
          </a:xfrm>
          <a:prstGeom prst="rect">
            <a:avLst/>
          </a:prstGeom>
        </p:spPr>
      </p:pic>
      <p:cxnSp>
        <p:nvCxnSpPr>
          <p:cNvPr id="6" name="Connecteur droit avec flèche 14"/>
          <p:cNvCxnSpPr/>
          <p:nvPr/>
        </p:nvCxnSpPr>
        <p:spPr>
          <a:xfrm flipV="1">
            <a:off x="1480639" y="4968410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23"/>
          <p:cNvSpPr txBox="1"/>
          <p:nvPr/>
        </p:nvSpPr>
        <p:spPr>
          <a:xfrm>
            <a:off x="2089037" y="4985977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8" name="ZoneTexte 40"/>
          <p:cNvSpPr txBox="1"/>
          <p:nvPr/>
        </p:nvSpPr>
        <p:spPr>
          <a:xfrm>
            <a:off x="3341511" y="4987628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9" name="ZoneTexte 42"/>
          <p:cNvSpPr txBox="1"/>
          <p:nvPr/>
        </p:nvSpPr>
        <p:spPr>
          <a:xfrm>
            <a:off x="4563146" y="4979095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0" name="ZoneTexte 44"/>
          <p:cNvSpPr txBox="1"/>
          <p:nvPr/>
        </p:nvSpPr>
        <p:spPr>
          <a:xfrm>
            <a:off x="5875792" y="4979095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11" name="ZoneTexte 46"/>
          <p:cNvSpPr txBox="1"/>
          <p:nvPr/>
        </p:nvSpPr>
        <p:spPr>
          <a:xfrm>
            <a:off x="7188438" y="496864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12" name="ZoneTexte 24"/>
          <p:cNvSpPr txBox="1"/>
          <p:nvPr/>
        </p:nvSpPr>
        <p:spPr>
          <a:xfrm>
            <a:off x="3969473" y="5296016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13" name="Connecteur droit avec flèche 28"/>
          <p:cNvCxnSpPr/>
          <p:nvPr/>
        </p:nvCxnSpPr>
        <p:spPr>
          <a:xfrm flipV="1">
            <a:off x="1480639" y="1560644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30"/>
          <p:cNvSpPr txBox="1"/>
          <p:nvPr/>
        </p:nvSpPr>
        <p:spPr>
          <a:xfrm>
            <a:off x="4034645" y="1147513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15" name="Connecteur droit 33"/>
          <p:cNvCxnSpPr/>
          <p:nvPr/>
        </p:nvCxnSpPr>
        <p:spPr>
          <a:xfrm>
            <a:off x="1480639" y="1572474"/>
            <a:ext cx="0" cy="13123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34"/>
          <p:cNvSpPr txBox="1"/>
          <p:nvPr/>
        </p:nvSpPr>
        <p:spPr>
          <a:xfrm>
            <a:off x="1086121" y="175137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17" name="ZoneTexte 35"/>
          <p:cNvSpPr txBox="1"/>
          <p:nvPr/>
        </p:nvSpPr>
        <p:spPr>
          <a:xfrm>
            <a:off x="1087157" y="2153375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18" name="ZoneTexte 36"/>
          <p:cNvSpPr txBox="1"/>
          <p:nvPr/>
        </p:nvSpPr>
        <p:spPr>
          <a:xfrm>
            <a:off x="1086121" y="251603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19" name="ZoneTexte 48"/>
          <p:cNvSpPr txBox="1"/>
          <p:nvPr/>
        </p:nvSpPr>
        <p:spPr>
          <a:xfrm rot="16200000">
            <a:off x="580082" y="2091314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0" name="Connecteur droit 37"/>
          <p:cNvCxnSpPr/>
          <p:nvPr/>
        </p:nvCxnSpPr>
        <p:spPr>
          <a:xfrm>
            <a:off x="1480639" y="3596035"/>
            <a:ext cx="0" cy="139299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41"/>
          <p:cNvSpPr txBox="1"/>
          <p:nvPr/>
        </p:nvSpPr>
        <p:spPr>
          <a:xfrm>
            <a:off x="1066471" y="366137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22" name="ZoneTexte 43"/>
          <p:cNvSpPr txBox="1"/>
          <p:nvPr/>
        </p:nvSpPr>
        <p:spPr>
          <a:xfrm>
            <a:off x="1067507" y="406337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23" name="ZoneTexte 45"/>
          <p:cNvSpPr txBox="1"/>
          <p:nvPr/>
        </p:nvSpPr>
        <p:spPr>
          <a:xfrm>
            <a:off x="1066471" y="4426037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4" name="ZoneTexte 47"/>
          <p:cNvSpPr txBox="1"/>
          <p:nvPr/>
        </p:nvSpPr>
        <p:spPr>
          <a:xfrm rot="16200000">
            <a:off x="578480" y="3990200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5" name="Connecteur droit avec flèche 8"/>
          <p:cNvCxnSpPr/>
          <p:nvPr/>
        </p:nvCxnSpPr>
        <p:spPr>
          <a:xfrm>
            <a:off x="4794157" y="3062635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6"/>
          <p:cNvCxnSpPr/>
          <p:nvPr/>
        </p:nvCxnSpPr>
        <p:spPr>
          <a:xfrm>
            <a:off x="1790451" y="1316560"/>
            <a:ext cx="114073" cy="12888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9"/>
          <p:cNvCxnSpPr/>
          <p:nvPr/>
        </p:nvCxnSpPr>
        <p:spPr>
          <a:xfrm>
            <a:off x="1794437" y="1326969"/>
            <a:ext cx="483883" cy="1278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31"/>
          <p:cNvCxnSpPr/>
          <p:nvPr/>
        </p:nvCxnSpPr>
        <p:spPr>
          <a:xfrm>
            <a:off x="1790450" y="1326733"/>
            <a:ext cx="2218387" cy="930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12"/>
          <p:cNvSpPr txBox="1"/>
          <p:nvPr/>
        </p:nvSpPr>
        <p:spPr>
          <a:xfrm>
            <a:off x="1198326" y="969892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err="1" smtClean="0"/>
              <a:t>Function</a:t>
            </a:r>
            <a:r>
              <a:rPr lang="fr-FR" sz="1400" dirty="0" smtClean="0"/>
              <a:t> calls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2818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2647727"/>
              </p:ext>
            </p:extLst>
          </p:nvPr>
        </p:nvGraphicFramePr>
        <p:xfrm>
          <a:off x="856467" y="2068333"/>
          <a:ext cx="7183709" cy="4269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4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467" y="2068333"/>
                        <a:ext cx="7183709" cy="4269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Task</a:t>
            </a:r>
            <a:r>
              <a:rPr lang="fr-FR" dirty="0"/>
              <a:t> s</a:t>
            </a:r>
            <a:r>
              <a:rPr lang="fr-FR" dirty="0" smtClean="0"/>
              <a:t>1 – </a:t>
            </a:r>
            <a:r>
              <a:rPr lang="fr-FR" dirty="0" err="1" smtClean="0">
                <a:solidFill>
                  <a:srgbClr val="7030A0"/>
                </a:solidFill>
              </a:rPr>
              <a:t>purple</a:t>
            </a:r>
            <a:r>
              <a:rPr lang="fr-FR" dirty="0" smtClean="0">
                <a:solidFill>
                  <a:srgbClr val="7030A0"/>
                </a:solidFill>
              </a:rPr>
              <a:t> </a:t>
            </a:r>
            <a:r>
              <a:rPr lang="fr-FR" dirty="0" err="1" smtClean="0">
                <a:solidFill>
                  <a:srgbClr val="7030A0"/>
                </a:solidFill>
              </a:rPr>
              <a:t>function</a:t>
            </a:r>
            <a:r>
              <a:rPr lang="fr-FR" dirty="0" smtClean="0">
                <a:solidFill>
                  <a:srgbClr val="7030A0"/>
                </a:solidFill>
              </a:rPr>
              <a:t> J5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J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C000"/>
                </a:solidFill>
              </a:rPr>
              <a:t>J</a:t>
            </a:r>
            <a:r>
              <a:rPr lang="fr-FR" sz="1400" dirty="0" smtClean="0">
                <a:solidFill>
                  <a:srgbClr val="FFC000"/>
                </a:solidFill>
              </a:rPr>
              <a:t>4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4478867" y="2384439"/>
            <a:ext cx="149377" cy="129002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H="1">
            <a:off x="5020733" y="2384439"/>
            <a:ext cx="34147" cy="129002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5481515" y="2391020"/>
            <a:ext cx="377418" cy="1283442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2"/>
          <p:cNvSpPr txBox="1">
            <a:spLocks/>
          </p:cNvSpPr>
          <p:nvPr/>
        </p:nvSpPr>
        <p:spPr>
          <a:xfrm>
            <a:off x="107504" y="44624"/>
            <a:ext cx="8928992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7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0" dirty="0" err="1" smtClean="0">
                <a:solidFill>
                  <a:schemeClr val="bg1"/>
                </a:solidFill>
              </a:rPr>
              <a:t>Microscopic</a:t>
            </a:r>
            <a:r>
              <a:rPr lang="fr-FR" b="0" dirty="0" smtClean="0">
                <a:solidFill>
                  <a:schemeClr val="bg1"/>
                </a:solidFill>
              </a:rPr>
              <a:t> model building</a:t>
            </a:r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03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691509"/>
              </p:ext>
            </p:extLst>
          </p:nvPr>
        </p:nvGraphicFramePr>
        <p:xfrm>
          <a:off x="856467" y="2071484"/>
          <a:ext cx="7187968" cy="42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88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467" y="2071484"/>
                        <a:ext cx="7187968" cy="42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s1 – </a:t>
            </a:r>
            <a:r>
              <a:rPr lang="fr-FR" dirty="0" err="1" smtClean="0">
                <a:solidFill>
                  <a:srgbClr val="FF0000"/>
                </a:solidFill>
              </a:rPr>
              <a:t>red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function</a:t>
            </a:r>
            <a:r>
              <a:rPr lang="fr-FR" dirty="0">
                <a:solidFill>
                  <a:srgbClr val="FF0000"/>
                </a:solidFill>
              </a:rPr>
              <a:t> J</a:t>
            </a:r>
            <a:r>
              <a:rPr lang="fr-FR" dirty="0" smtClean="0">
                <a:solidFill>
                  <a:srgbClr val="FF0000"/>
                </a:solidFill>
              </a:rPr>
              <a:t>3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J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C000"/>
                </a:solidFill>
              </a:rPr>
              <a:t>J</a:t>
            </a:r>
            <a:r>
              <a:rPr lang="fr-FR" sz="1400" dirty="0" smtClean="0">
                <a:solidFill>
                  <a:srgbClr val="FFC000"/>
                </a:solidFill>
              </a:rPr>
              <a:t>4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5589917" y="2384439"/>
            <a:ext cx="158950" cy="1542290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2"/>
          <p:cNvSpPr txBox="1">
            <a:spLocks/>
          </p:cNvSpPr>
          <p:nvPr/>
        </p:nvSpPr>
        <p:spPr>
          <a:xfrm>
            <a:off x="107504" y="44624"/>
            <a:ext cx="8928992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7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0" dirty="0" err="1">
                <a:solidFill>
                  <a:schemeClr val="bg1"/>
                </a:solidFill>
              </a:rPr>
              <a:t>M</a:t>
            </a:r>
            <a:r>
              <a:rPr lang="fr-FR" b="0" dirty="0" err="1" smtClean="0">
                <a:solidFill>
                  <a:schemeClr val="bg1"/>
                </a:solidFill>
              </a:rPr>
              <a:t>icroscopic</a:t>
            </a:r>
            <a:r>
              <a:rPr lang="fr-FR" b="0" dirty="0" smtClean="0">
                <a:solidFill>
                  <a:schemeClr val="bg1"/>
                </a:solidFill>
              </a:rPr>
              <a:t> model building</a:t>
            </a:r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12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824109"/>
              </p:ext>
            </p:extLst>
          </p:nvPr>
        </p:nvGraphicFramePr>
        <p:xfrm>
          <a:off x="865200" y="2092181"/>
          <a:ext cx="7127074" cy="423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11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200" y="2092181"/>
                        <a:ext cx="7127074" cy="4235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s1 – </a:t>
            </a:r>
            <a:r>
              <a:rPr lang="fr-FR" dirty="0" err="1" smtClean="0">
                <a:solidFill>
                  <a:schemeClr val="bg2">
                    <a:lumMod val="50000"/>
                  </a:schemeClr>
                </a:solidFill>
              </a:rPr>
              <a:t>blue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2">
                    <a:lumMod val="50000"/>
                  </a:schemeClr>
                </a:solidFill>
              </a:rPr>
              <a:t>function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 J1</a:t>
            </a:r>
            <a:endParaRPr lang="fr-F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J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C000"/>
                </a:solidFill>
              </a:rPr>
              <a:t>J</a:t>
            </a:r>
            <a:r>
              <a:rPr lang="fr-FR" sz="1400" dirty="0" smtClean="0">
                <a:solidFill>
                  <a:srgbClr val="FFC000"/>
                </a:solidFill>
              </a:rPr>
              <a:t>4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 flipH="1">
            <a:off x="5698067" y="2391020"/>
            <a:ext cx="152400" cy="2130049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2"/>
          <p:cNvSpPr txBox="1">
            <a:spLocks/>
          </p:cNvSpPr>
          <p:nvPr/>
        </p:nvSpPr>
        <p:spPr>
          <a:xfrm>
            <a:off x="107504" y="44624"/>
            <a:ext cx="8928992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7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0" dirty="0" err="1" smtClean="0">
                <a:solidFill>
                  <a:schemeClr val="bg1"/>
                </a:solidFill>
              </a:rPr>
              <a:t>Step</a:t>
            </a:r>
            <a:r>
              <a:rPr lang="fr-FR" b="0" dirty="0" smtClean="0">
                <a:solidFill>
                  <a:schemeClr val="bg1"/>
                </a:solidFill>
              </a:rPr>
              <a:t> 2: </a:t>
            </a:r>
            <a:r>
              <a:rPr lang="fr-FR" b="0" dirty="0" err="1" smtClean="0">
                <a:solidFill>
                  <a:schemeClr val="bg1"/>
                </a:solidFill>
              </a:rPr>
              <a:t>microscopic</a:t>
            </a:r>
            <a:r>
              <a:rPr lang="fr-FR" b="0" dirty="0" smtClean="0">
                <a:solidFill>
                  <a:schemeClr val="bg1"/>
                </a:solidFill>
              </a:rPr>
              <a:t> model building</a:t>
            </a:r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54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193122"/>
              </p:ext>
            </p:extLst>
          </p:nvPr>
        </p:nvGraphicFramePr>
        <p:xfrm>
          <a:off x="865200" y="2068334"/>
          <a:ext cx="7140828" cy="4243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5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200" y="2068334"/>
                        <a:ext cx="7140828" cy="4243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Task</a:t>
            </a:r>
            <a:r>
              <a:rPr lang="fr-FR" dirty="0" smtClean="0"/>
              <a:t> s2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J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C000"/>
                </a:solidFill>
              </a:rPr>
              <a:t>J</a:t>
            </a:r>
            <a:r>
              <a:rPr lang="fr-FR" sz="1400" dirty="0" smtClean="0">
                <a:solidFill>
                  <a:srgbClr val="FFC000"/>
                </a:solidFill>
              </a:rPr>
              <a:t>4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310530" y="2802807"/>
            <a:ext cx="66737" cy="2023193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4052897" y="2802807"/>
            <a:ext cx="25400" cy="1564374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H="1">
            <a:off x="4746446" y="2809477"/>
            <a:ext cx="101123" cy="18654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2"/>
          <p:cNvSpPr txBox="1">
            <a:spLocks/>
          </p:cNvSpPr>
          <p:nvPr/>
        </p:nvSpPr>
        <p:spPr>
          <a:xfrm>
            <a:off x="107504" y="44624"/>
            <a:ext cx="8928992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7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0" dirty="0" err="1" smtClean="0">
                <a:solidFill>
                  <a:schemeClr val="bg1"/>
                </a:solidFill>
              </a:rPr>
              <a:t>Step</a:t>
            </a:r>
            <a:r>
              <a:rPr lang="fr-FR" b="0" dirty="0" smtClean="0">
                <a:solidFill>
                  <a:schemeClr val="bg1"/>
                </a:solidFill>
              </a:rPr>
              <a:t> 2: </a:t>
            </a:r>
            <a:r>
              <a:rPr lang="fr-FR" b="0" dirty="0" err="1" smtClean="0">
                <a:solidFill>
                  <a:schemeClr val="bg1"/>
                </a:solidFill>
              </a:rPr>
              <a:t>microscopic</a:t>
            </a:r>
            <a:r>
              <a:rPr lang="fr-FR" b="0" dirty="0" smtClean="0">
                <a:solidFill>
                  <a:schemeClr val="bg1"/>
                </a:solidFill>
              </a:rPr>
              <a:t> model building</a:t>
            </a:r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52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J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C000"/>
                </a:solidFill>
              </a:rPr>
              <a:t>J</a:t>
            </a:r>
            <a:r>
              <a:rPr lang="fr-FR" sz="1400" dirty="0" smtClean="0">
                <a:solidFill>
                  <a:srgbClr val="FFC000"/>
                </a:solidFill>
              </a:rPr>
              <a:t>4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32" name="Title 2"/>
          <p:cNvSpPr txBox="1">
            <a:spLocks/>
          </p:cNvSpPr>
          <p:nvPr/>
        </p:nvSpPr>
        <p:spPr>
          <a:xfrm>
            <a:off x="107504" y="44624"/>
            <a:ext cx="8928992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7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0" dirty="0" err="1">
                <a:solidFill>
                  <a:schemeClr val="bg1"/>
                </a:solidFill>
              </a:rPr>
              <a:t>M</a:t>
            </a:r>
            <a:r>
              <a:rPr lang="fr-FR" b="0" dirty="0" err="1" smtClean="0">
                <a:solidFill>
                  <a:schemeClr val="bg1"/>
                </a:solidFill>
              </a:rPr>
              <a:t>icroscopic</a:t>
            </a:r>
            <a:r>
              <a:rPr lang="fr-FR" b="0" dirty="0" smtClean="0">
                <a:solidFill>
                  <a:schemeClr val="bg1"/>
                </a:solidFill>
              </a:rPr>
              <a:t> model building</a:t>
            </a:r>
            <a:endParaRPr lang="en-US" b="0" dirty="0">
              <a:solidFill>
                <a:schemeClr val="bg1"/>
              </a:solidFill>
            </a:endParaRP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622083"/>
              </p:ext>
            </p:extLst>
          </p:nvPr>
        </p:nvGraphicFramePr>
        <p:xfrm>
          <a:off x="879308" y="2068332"/>
          <a:ext cx="7135264" cy="4240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0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9308" y="2068332"/>
                        <a:ext cx="7135264" cy="4240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652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7" y="4457826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267620"/>
              </p:ext>
            </p:extLst>
          </p:nvPr>
        </p:nvGraphicFramePr>
        <p:xfrm>
          <a:off x="257175" y="1885950"/>
          <a:ext cx="7085013" cy="324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1" name="Visio" r:id="rId5" imgW="18707115" imgH="8563138" progId="Visio.Drawing.15">
                  <p:embed/>
                </p:oleObj>
              </mc:Choice>
              <mc:Fallback>
                <p:oleObj name="Visio" r:id="rId5" imgW="18707115" imgH="85631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175" y="1885950"/>
                        <a:ext cx="7085013" cy="324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96" y="388535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</a:t>
            </a:r>
            <a:r>
              <a:rPr lang="fr-FR" dirty="0" err="1" smtClean="0"/>
              <a:t>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183946" y="2144038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83946" y="2640751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34729" y="3886196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003096" y="4032379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424260" y="4909907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260146" y="3016677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861014" y="4430914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101039" y="5342716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72872" y="5500975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593396" y="4293204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747540" y="4938129"/>
            <a:ext cx="336775" cy="59520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57490" y="4696936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33690" y="2822247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765263" y="521889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765263" y="4297957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653766" y="3559886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653765" y="1869007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783966" y="2398536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783966" y="320401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578925" y="198855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590947" y="2558960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602970" y="3475834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602970" y="470427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  <p:sp>
        <p:nvSpPr>
          <p:cNvPr id="39" name="ZoneTexte 38"/>
          <p:cNvSpPr txBox="1"/>
          <p:nvPr/>
        </p:nvSpPr>
        <p:spPr>
          <a:xfrm>
            <a:off x="4608512" y="6462533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RR-8524, </a:t>
            </a:r>
            <a:r>
              <a:rPr lang="fr-FR" b="1" dirty="0" err="1" smtClean="0"/>
              <a:t>Inria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64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58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Proposal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0000"/>
                </a:solidFill>
              </a:rPr>
              <a:t>The </a:t>
            </a:r>
            <a:r>
              <a:rPr lang="fr-FR" dirty="0" err="1" smtClean="0">
                <a:solidFill>
                  <a:srgbClr val="000000"/>
                </a:solidFill>
              </a:rPr>
              <a:t>aggregation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algorithm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is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generic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smtClean="0">
                <a:solidFill>
                  <a:srgbClr val="000000"/>
                </a:solidFill>
              </a:rPr>
              <a:t>and </a:t>
            </a:r>
            <a:r>
              <a:rPr lang="fr-FR" dirty="0" err="1" smtClean="0">
                <a:solidFill>
                  <a:srgbClr val="000000"/>
                </a:solidFill>
              </a:rPr>
              <a:t>suitable</a:t>
            </a:r>
            <a:r>
              <a:rPr lang="fr-FR" dirty="0" smtClean="0">
                <a:solidFill>
                  <a:srgbClr val="000000"/>
                </a:solidFill>
              </a:rPr>
              <a:t> to the </a:t>
            </a:r>
            <a:r>
              <a:rPr lang="fr-FR" dirty="0" err="1" smtClean="0">
                <a:solidFill>
                  <a:srgbClr val="000000"/>
                </a:solidFill>
              </a:rPr>
              <a:t>analysis</a:t>
            </a:r>
            <a:r>
              <a:rPr lang="fr-FR" dirty="0" smtClean="0">
                <a:solidFill>
                  <a:srgbClr val="000000"/>
                </a:solidFill>
              </a:rPr>
              <a:t> of </a:t>
            </a:r>
            <a:r>
              <a:rPr lang="fr-FR" dirty="0" err="1" smtClean="0">
                <a:solidFill>
                  <a:srgbClr val="000000"/>
                </a:solidFill>
              </a:rPr>
              <a:t>different</a:t>
            </a:r>
            <a:r>
              <a:rPr lang="fr-FR" dirty="0" smtClean="0">
                <a:solidFill>
                  <a:srgbClr val="000000"/>
                </a:solidFill>
              </a:rPr>
              <a:t> types of data</a:t>
            </a:r>
          </a:p>
          <a:p>
            <a:r>
              <a:rPr lang="fr-FR" dirty="0" smtClean="0">
                <a:solidFill>
                  <a:srgbClr val="000000"/>
                </a:solidFill>
              </a:rPr>
              <a:t>Can </a:t>
            </a:r>
            <a:r>
              <a:rPr lang="fr-FR" dirty="0" err="1" smtClean="0">
                <a:solidFill>
                  <a:srgbClr val="000000"/>
                </a:solidFill>
              </a:rPr>
              <a:t>be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applied</a:t>
            </a:r>
            <a:r>
              <a:rPr lang="fr-FR" dirty="0" smtClean="0">
                <a:solidFill>
                  <a:srgbClr val="000000"/>
                </a:solidFill>
              </a:rPr>
              <a:t> on the data </a:t>
            </a:r>
            <a:r>
              <a:rPr lang="fr-FR" dirty="0" err="1" smtClean="0">
                <a:solidFill>
                  <a:srgbClr val="000000"/>
                </a:solidFill>
              </a:rPr>
              <a:t>generated</a:t>
            </a:r>
            <a:r>
              <a:rPr lang="fr-FR" dirty="0" smtClean="0">
                <a:solidFill>
                  <a:srgbClr val="000000"/>
                </a:solidFill>
              </a:rPr>
              <a:t> by the </a:t>
            </a:r>
            <a:r>
              <a:rPr lang="fr-FR" dirty="0" err="1" smtClean="0">
                <a:solidFill>
                  <a:srgbClr val="000000"/>
                </a:solidFill>
              </a:rPr>
              <a:t>sampling</a:t>
            </a:r>
            <a:r>
              <a:rPr lang="fr-FR" dirty="0" smtClean="0">
                <a:solidFill>
                  <a:srgbClr val="000000"/>
                </a:solidFill>
              </a:rPr>
              <a:t>, </a:t>
            </a:r>
            <a:r>
              <a:rPr lang="fr-FR" dirty="0" err="1" smtClean="0">
                <a:solidFill>
                  <a:srgbClr val="000000"/>
                </a:solidFill>
              </a:rPr>
              <a:t>which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represents</a:t>
            </a:r>
            <a:r>
              <a:rPr lang="fr-FR" dirty="0" smtClean="0">
                <a:solidFill>
                  <a:srgbClr val="000000"/>
                </a:solidFill>
              </a:rPr>
              <a:t> the </a:t>
            </a:r>
            <a:r>
              <a:rPr lang="fr-FR" dirty="0" err="1" smtClean="0">
                <a:solidFill>
                  <a:srgbClr val="000000"/>
                </a:solidFill>
              </a:rPr>
              <a:t>sequence</a:t>
            </a:r>
            <a:r>
              <a:rPr lang="fr-FR" dirty="0" smtClean="0">
                <a:solidFill>
                  <a:srgbClr val="000000"/>
                </a:solidFill>
              </a:rPr>
              <a:t> of </a:t>
            </a:r>
            <a:r>
              <a:rPr lang="fr-FR" dirty="0" err="1" smtClean="0">
                <a:solidFill>
                  <a:srgbClr val="000000"/>
                </a:solidFill>
              </a:rPr>
              <a:t>function</a:t>
            </a:r>
            <a:r>
              <a:rPr lang="fr-FR" dirty="0" smtClean="0">
                <a:solidFill>
                  <a:srgbClr val="000000"/>
                </a:solidFill>
              </a:rPr>
              <a:t> calls</a:t>
            </a:r>
          </a:p>
          <a:p>
            <a:r>
              <a:rPr lang="fr-FR" dirty="0" err="1" smtClean="0">
                <a:solidFill>
                  <a:srgbClr val="000000"/>
                </a:solidFill>
              </a:rPr>
              <a:t>Two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approaches</a:t>
            </a:r>
            <a:r>
              <a:rPr lang="fr-FR" dirty="0" smtClean="0">
                <a:solidFill>
                  <a:srgbClr val="000000"/>
                </a:solidFill>
              </a:rPr>
              <a:t> :</a:t>
            </a:r>
          </a:p>
          <a:p>
            <a:pPr lvl="1"/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preaggregation</a:t>
            </a:r>
            <a:endParaRPr lang="fr-FR" dirty="0" smtClean="0"/>
          </a:p>
          <a:p>
            <a:pPr lvl="1"/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preaggregation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8798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59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1: MSA </a:t>
            </a:r>
            <a:r>
              <a:rPr lang="fr-FR" dirty="0" err="1" smtClean="0"/>
              <a:t>Alignment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rgbClr val="000000"/>
                </a:solidFill>
              </a:rPr>
              <a:t>Input model </a:t>
            </a:r>
            <a:r>
              <a:rPr lang="fr-FR" dirty="0" err="1">
                <a:solidFill>
                  <a:srgbClr val="000000"/>
                </a:solidFill>
              </a:rPr>
              <a:t>is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generated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from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smtClean="0">
                <a:solidFill>
                  <a:srgbClr val="000000"/>
                </a:solidFill>
              </a:rPr>
              <a:t>the </a:t>
            </a:r>
            <a:r>
              <a:rPr lang="fr-FR" dirty="0" err="1" smtClean="0">
                <a:solidFill>
                  <a:srgbClr val="000000"/>
                </a:solidFill>
              </a:rPr>
              <a:t>function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>
                <a:solidFill>
                  <a:srgbClr val="000000"/>
                </a:solidFill>
              </a:rPr>
              <a:t>calls </a:t>
            </a:r>
            <a:r>
              <a:rPr lang="fr-FR" dirty="0" err="1">
                <a:solidFill>
                  <a:srgbClr val="000000"/>
                </a:solidFill>
              </a:rPr>
              <a:t>after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applying</a:t>
            </a:r>
            <a:r>
              <a:rPr lang="fr-FR" dirty="0">
                <a:solidFill>
                  <a:srgbClr val="000000"/>
                </a:solidFill>
              </a:rPr>
              <a:t> MSA alignement 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483860" y="3464657"/>
            <a:ext cx="914401" cy="1367437"/>
            <a:chOff x="539551" y="2996952"/>
            <a:chExt cx="914401" cy="1367437"/>
          </a:xfrm>
          <a:solidFill>
            <a:sysClr val="window" lastClr="FFFFFF"/>
          </a:solidFill>
        </p:grpSpPr>
        <p:sp>
          <p:nvSpPr>
            <p:cNvPr id="6" name="Rectangle 5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551" y="3907189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578449" y="3464657"/>
            <a:ext cx="914400" cy="1371600"/>
            <a:chOff x="539552" y="2996952"/>
            <a:chExt cx="914400" cy="1371600"/>
          </a:xfrm>
          <a:solidFill>
            <a:sysClr val="window" lastClr="FFFFFF"/>
          </a:solidFill>
        </p:grpSpPr>
        <p:sp>
          <p:nvSpPr>
            <p:cNvPr id="10" name="Rectangle 9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8064A2">
                <a:lumMod val="60000"/>
                <a:lumOff val="40000"/>
              </a:srgbClr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e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73037" y="3464657"/>
            <a:ext cx="914400" cy="1371600"/>
            <a:chOff x="539552" y="3454152"/>
            <a:chExt cx="914400" cy="1371600"/>
          </a:xfrm>
          <a:solidFill>
            <a:sysClr val="window" lastClr="FFFFFF"/>
          </a:solidFill>
        </p:grpSpPr>
        <p:sp>
          <p:nvSpPr>
            <p:cNvPr id="14" name="Rectangle 13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9552" y="4368552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767625" y="3460494"/>
            <a:ext cx="914400" cy="1371600"/>
            <a:chOff x="539552" y="2996952"/>
            <a:chExt cx="914400" cy="1371600"/>
          </a:xfrm>
          <a:solidFill>
            <a:sysClr val="window" lastClr="FFFFFF"/>
          </a:solidFill>
        </p:grpSpPr>
        <p:sp>
          <p:nvSpPr>
            <p:cNvPr id="18" name="Rectangle 17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25400" cap="flat" cmpd="sng" algn="ctr">
              <a:solidFill>
                <a:srgbClr val="4BACC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62214" y="3464656"/>
            <a:ext cx="914400" cy="1371600"/>
            <a:chOff x="539552" y="2996952"/>
            <a:chExt cx="914400" cy="1371600"/>
          </a:xfrm>
          <a:solidFill>
            <a:sysClr val="window" lastClr="FFFFFF"/>
          </a:solidFill>
        </p:grpSpPr>
        <p:sp>
          <p:nvSpPr>
            <p:cNvPr id="22" name="Rectangle 21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8064A2">
                <a:lumMod val="60000"/>
                <a:lumOff val="40000"/>
              </a:srgbClr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e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3578446" y="4379057"/>
            <a:ext cx="914400" cy="457200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24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24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483861" y="4841499"/>
            <a:ext cx="2008988" cy="457200"/>
            <a:chOff x="2483863" y="5543632"/>
            <a:chExt cx="2008988" cy="457200"/>
          </a:xfrm>
        </p:grpSpPr>
        <p:sp>
          <p:nvSpPr>
            <p:cNvPr id="27" name="Rectangle 26"/>
            <p:cNvSpPr/>
            <p:nvPr/>
          </p:nvSpPr>
          <p:spPr>
            <a:xfrm>
              <a:off x="3578451" y="5543632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83863" y="5543632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767198" y="4373848"/>
            <a:ext cx="914400" cy="914400"/>
            <a:chOff x="4825439" y="4809653"/>
            <a:chExt cx="914400" cy="914400"/>
          </a:xfrm>
        </p:grpSpPr>
        <p:sp>
          <p:nvSpPr>
            <p:cNvPr id="30" name="Rectangle 29"/>
            <p:cNvSpPr/>
            <p:nvPr/>
          </p:nvSpPr>
          <p:spPr>
            <a:xfrm>
              <a:off x="4825439" y="4809653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</a:t>
              </a: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825439" y="5266853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62214" y="4373848"/>
            <a:ext cx="914400" cy="914400"/>
            <a:chOff x="4825439" y="4809653"/>
            <a:chExt cx="914400" cy="914400"/>
          </a:xfrm>
        </p:grpSpPr>
        <p:sp>
          <p:nvSpPr>
            <p:cNvPr id="33" name="Rectangle 32"/>
            <p:cNvSpPr/>
            <p:nvPr/>
          </p:nvSpPr>
          <p:spPr>
            <a:xfrm>
              <a:off x="4825439" y="4809653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</a:t>
              </a: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825439" y="5266853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94823" y="3507001"/>
            <a:ext cx="1581191" cy="1287895"/>
            <a:chOff x="794825" y="4209134"/>
            <a:chExt cx="1581191" cy="1287895"/>
          </a:xfrm>
        </p:grpSpPr>
        <p:cxnSp>
          <p:nvCxnSpPr>
            <p:cNvPr id="36" name="Straight Arrow Connector 35"/>
            <p:cNvCxnSpPr/>
            <p:nvPr/>
          </p:nvCxnSpPr>
          <p:spPr bwMode="auto">
            <a:xfrm>
              <a:off x="1799952" y="4397963"/>
              <a:ext cx="576064" cy="1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Straight Arrow Connector 36"/>
            <p:cNvCxnSpPr/>
            <p:nvPr/>
          </p:nvCxnSpPr>
          <p:spPr bwMode="auto">
            <a:xfrm>
              <a:off x="1799952" y="5308198"/>
              <a:ext cx="576064" cy="1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Straight Arrow Connector 37"/>
            <p:cNvCxnSpPr/>
            <p:nvPr/>
          </p:nvCxnSpPr>
          <p:spPr bwMode="auto">
            <a:xfrm>
              <a:off x="1799952" y="4850999"/>
              <a:ext cx="576064" cy="1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TextBox 38"/>
            <p:cNvSpPr txBox="1"/>
            <p:nvPr/>
          </p:nvSpPr>
          <p:spPr>
            <a:xfrm>
              <a:off x="1000939" y="4209134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Top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4825" y="467049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Depth</a:t>
              </a:r>
              <a:r>
                <a:rPr kumimoji="0" lang="es-ES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 1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4826" y="512769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Depth</a:t>
              </a:r>
              <a:r>
                <a:rPr kumimoji="0" lang="es-ES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 2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818661" y="2573648"/>
            <a:ext cx="4623153" cy="244800"/>
            <a:chOff x="2818663" y="6739379"/>
            <a:chExt cx="4623153" cy="244800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8663" y="6739379"/>
              <a:ext cx="244800" cy="2448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251" y="6739379"/>
              <a:ext cx="244800" cy="24480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39" y="6739379"/>
              <a:ext cx="244800" cy="2448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427" y="6739379"/>
              <a:ext cx="244800" cy="2448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016" y="6739379"/>
              <a:ext cx="244800" cy="24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39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6063E-6 -2.38085E-6 L -4.96063E-6 -0.0594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205E-6 -2.38085E-6 L 3.62205E-6 0.0600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0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961E-7 -2.52572E-6 L -3.14961E-7 -0.06004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0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3228E-6 -2.38085E-6 L -1.73228E-6 -0.0608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4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5" name="Picture 7" descr="http://www.surveysoft.it/images/mecanic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237" y="1641700"/>
            <a:ext cx="1381411" cy="13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6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Improving</a:t>
            </a:r>
            <a:r>
              <a:rPr lang="fr-FR" dirty="0" smtClean="0">
                <a:latin typeface="Aller" panose="02000503030000020004" pitchFamily="2" charset="0"/>
              </a:rPr>
              <a:t> RRI: second </a:t>
            </a:r>
            <a:r>
              <a:rPr lang="fr-FR" dirty="0" err="1" smtClean="0">
                <a:latin typeface="Aller" panose="02000503030000020004" pitchFamily="2" charset="0"/>
              </a:rPr>
              <a:t>approach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96472" y="1874776"/>
            <a:ext cx="2284784" cy="85367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Aller" panose="02000503030000020004" pitchFamily="2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t="3514" r="17197" b="66933"/>
          <a:stretch/>
        </p:blipFill>
        <p:spPr bwMode="auto">
          <a:xfrm>
            <a:off x="6692618" y="2016357"/>
            <a:ext cx="1831851" cy="582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932" y="1974251"/>
            <a:ext cx="1877864" cy="71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54687" y="2801906"/>
            <a:ext cx="3168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Aller" panose="02000503030000020004" pitchFamily="2" charset="0"/>
              </a:rPr>
              <a:t>Samples</a:t>
            </a:r>
            <a:r>
              <a:rPr lang="fr-FR" sz="1400" dirty="0" smtClean="0">
                <a:latin typeface="Aller" panose="02000503030000020004" pitchFamily="2" charset="0"/>
              </a:rPr>
              <a:t>, routines/</a:t>
            </a:r>
            <a:r>
              <a:rPr lang="fr-FR" sz="1400" dirty="0" err="1">
                <a:latin typeface="Aller" panose="02000503030000020004" pitchFamily="2" charset="0"/>
              </a:rPr>
              <a:t>c</a:t>
            </a:r>
            <a:r>
              <a:rPr lang="fr-FR" sz="1400" dirty="0" err="1" smtClean="0">
                <a:latin typeface="Aller" panose="02000503030000020004" pitchFamily="2" charset="0"/>
              </a:rPr>
              <a:t>allstack</a:t>
            </a:r>
            <a:r>
              <a:rPr lang="fr-FR" sz="1400" dirty="0" smtClean="0"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latin typeface="Aller" panose="02000503030000020004" pitchFamily="2" charset="0"/>
              </a:rPr>
              <a:t>level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 flipV="1">
            <a:off x="5081256" y="2301612"/>
            <a:ext cx="307504" cy="1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339796" y="2301611"/>
            <a:ext cx="261764" cy="1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8" name="Picture 10" descr="http://www.garnhamhbewley.co.uk/assets/images/icons/file_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53" y="3017347"/>
            <a:ext cx="1129810" cy="11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-154945" y="4052872"/>
            <a:ext cx="2123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Aller" panose="02000503030000020004" pitchFamily="2" charset="0"/>
              </a:rPr>
              <a:t>Clustered</a:t>
            </a:r>
            <a:r>
              <a:rPr lang="fr-FR" sz="1400" dirty="0" smtClean="0">
                <a:latin typeface="Aller" panose="02000503030000020004" pitchFamily="2" charset="0"/>
              </a:rPr>
              <a:t> trace files</a:t>
            </a:r>
          </a:p>
          <a:p>
            <a:pPr algn="ctr"/>
            <a:r>
              <a:rPr lang="fr-FR" sz="1400" dirty="0" smtClean="0">
                <a:latin typeface="Aller" panose="02000503030000020004" pitchFamily="2" charset="0"/>
              </a:rPr>
              <a:t>(</a:t>
            </a:r>
            <a:r>
              <a:rPr lang="fr-FR" sz="1400" dirty="0" err="1" smtClean="0">
                <a:latin typeface="Aller" panose="02000503030000020004" pitchFamily="2" charset="0"/>
              </a:rPr>
              <a:t>sampling</a:t>
            </a:r>
            <a:r>
              <a:rPr lang="fr-FR" sz="1400" dirty="0" smtClean="0"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latin typeface="Aller" panose="02000503030000020004" pitchFamily="2" charset="0"/>
              </a:rPr>
              <a:t>enabled</a:t>
            </a:r>
            <a:r>
              <a:rPr lang="fr-FR" sz="1400" dirty="0" smtClean="0">
                <a:latin typeface="Aller" panose="02000503030000020004" pitchFamily="2" charset="0"/>
              </a:rPr>
              <a:t>)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68" name="Straight Arrow Connector 67"/>
          <p:cNvCxnSpPr>
            <a:endCxn id="7" idx="1"/>
          </p:cNvCxnSpPr>
          <p:nvPr/>
        </p:nvCxnSpPr>
        <p:spPr>
          <a:xfrm flipV="1">
            <a:off x="1596163" y="2301613"/>
            <a:ext cx="1200309" cy="1120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07431" y="4695395"/>
            <a:ext cx="57133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Aller" panose="02000503030000020004" pitchFamily="2" charset="0"/>
              </a:rPr>
              <a:t>The </a:t>
            </a:r>
            <a:r>
              <a:rPr lang="fr-FR" b="1" dirty="0" err="1" smtClean="0">
                <a:latin typeface="Aller" panose="02000503030000020004" pitchFamily="2" charset="0"/>
              </a:rPr>
              <a:t>idea</a:t>
            </a:r>
            <a:r>
              <a:rPr lang="fr-FR" b="1" dirty="0" smtClean="0">
                <a:latin typeface="Aller" panose="02000503030000020004" pitchFamily="2" charset="0"/>
              </a:rPr>
              <a:t>: </a:t>
            </a:r>
            <a:r>
              <a:rPr lang="fr-FR" dirty="0" smtClean="0">
                <a:latin typeface="Aller" panose="02000503030000020004" pitchFamily="2" charset="0"/>
              </a:rPr>
              <a:t>use a </a:t>
            </a:r>
            <a:r>
              <a:rPr lang="fr-FR" dirty="0" err="1" smtClean="0">
                <a:latin typeface="Aller" panose="02000503030000020004" pitchFamily="2" charset="0"/>
              </a:rPr>
              <a:t>method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based</a:t>
            </a:r>
            <a:r>
              <a:rPr lang="fr-FR" dirty="0" smtClean="0">
                <a:latin typeface="Aller" panose="02000503030000020004" pitchFamily="2" charset="0"/>
              </a:rPr>
              <a:t> on </a:t>
            </a:r>
            <a:r>
              <a:rPr lang="fr-FR" dirty="0" err="1" smtClean="0">
                <a:latin typeface="Aller" panose="02000503030000020004" pitchFamily="2" charset="0"/>
              </a:rPr>
              <a:t>aggregation</a:t>
            </a:r>
            <a:r>
              <a:rPr lang="fr-FR" dirty="0" smtClean="0">
                <a:latin typeface="Aller" panose="02000503030000020004" pitchFamily="2" charset="0"/>
              </a:rPr>
              <a:t> and information </a:t>
            </a:r>
            <a:r>
              <a:rPr lang="fr-FR" dirty="0" err="1" smtClean="0">
                <a:latin typeface="Aller" panose="02000503030000020004" pitchFamily="2" charset="0"/>
              </a:rPr>
              <a:t>theory</a:t>
            </a:r>
            <a:r>
              <a:rPr lang="fr-FR" dirty="0">
                <a:latin typeface="Aller" panose="02000503030000020004" pitchFamily="2" charset="0"/>
              </a:rPr>
              <a:t>,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appropriate</a:t>
            </a:r>
            <a:r>
              <a:rPr lang="fr-FR" dirty="0" smtClean="0">
                <a:latin typeface="Aller" panose="02000503030000020004" pitchFamily="2" charset="0"/>
              </a:rPr>
              <a:t> to </a:t>
            </a:r>
            <a:r>
              <a:rPr lang="fr-FR" dirty="0" err="1" smtClean="0">
                <a:latin typeface="Aller" panose="02000503030000020004" pitchFamily="2" charset="0"/>
              </a:rPr>
              <a:t>discriminate</a:t>
            </a:r>
            <a:r>
              <a:rPr lang="fr-FR" dirty="0" smtClean="0">
                <a:latin typeface="Aller" panose="02000503030000020004" pitchFamily="2" charset="0"/>
              </a:rPr>
              <a:t> phases/</a:t>
            </a:r>
            <a:r>
              <a:rPr lang="fr-FR" dirty="0" err="1" smtClean="0">
                <a:latin typeface="Aller" panose="02000503030000020004" pitchFamily="2" charset="0"/>
              </a:rPr>
              <a:t>homogenous</a:t>
            </a:r>
            <a:r>
              <a:rPr lang="fr-FR" dirty="0" smtClean="0">
                <a:latin typeface="Aller" panose="02000503030000020004" pitchFamily="2" charset="0"/>
              </a:rPr>
              <a:t> or </a:t>
            </a:r>
            <a:r>
              <a:rPr lang="fr-FR" dirty="0" err="1" smtClean="0">
                <a:latin typeface="Aller" panose="02000503030000020004" pitchFamily="2" charset="0"/>
              </a:rPr>
              <a:t>heterogeneous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behaviors</a:t>
            </a:r>
            <a:r>
              <a:rPr lang="fr-FR" dirty="0" smtClean="0">
                <a:latin typeface="Aller" panose="02000503030000020004" pitchFamily="2" charset="0"/>
              </a:rPr>
              <a:t>.</a:t>
            </a:r>
          </a:p>
          <a:p>
            <a:endParaRPr lang="fr-FR" dirty="0" smtClean="0">
              <a:latin typeface="Aller" panose="02000503030000020004" pitchFamily="2" charset="0"/>
            </a:endParaRPr>
          </a:p>
          <a:p>
            <a:r>
              <a:rPr lang="fr-FR" dirty="0" smtClean="0">
                <a:latin typeface="Aller" panose="02000503030000020004" pitchFamily="2" charset="0"/>
              </a:rPr>
              <a:t>This </a:t>
            </a:r>
            <a:r>
              <a:rPr lang="fr-FR" dirty="0" err="1" smtClean="0">
                <a:latin typeface="Aller" panose="02000503030000020004" pitchFamily="2" charset="0"/>
              </a:rPr>
              <a:t>method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is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applied</a:t>
            </a:r>
            <a:r>
              <a:rPr lang="fr-FR" dirty="0" smtClean="0">
                <a:latin typeface="Aller" panose="02000503030000020004" pitchFamily="2" charset="0"/>
              </a:rPr>
              <a:t> on a model </a:t>
            </a:r>
            <a:r>
              <a:rPr lang="fr-FR" dirty="0" err="1" smtClean="0">
                <a:latin typeface="Aller" panose="02000503030000020004" pitchFamily="2" charset="0"/>
              </a:rPr>
              <a:t>built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upon</a:t>
            </a:r>
            <a:r>
              <a:rPr lang="fr-FR" dirty="0" smtClean="0">
                <a:latin typeface="Aller" panose="02000503030000020004" pitchFamily="2" charset="0"/>
              </a:rPr>
              <a:t> the </a:t>
            </a:r>
            <a:r>
              <a:rPr lang="fr-FR" dirty="0" err="1" smtClean="0">
                <a:latin typeface="Aller" panose="02000503030000020004" pitchFamily="2" charset="0"/>
              </a:rPr>
              <a:t>sample</a:t>
            </a:r>
            <a:r>
              <a:rPr lang="fr-FR" dirty="0" smtClean="0">
                <a:latin typeface="Aller" panose="02000503030000020004" pitchFamily="2" charset="0"/>
              </a:rPr>
              <a:t>/routine/</a:t>
            </a:r>
            <a:r>
              <a:rPr lang="fr-FR" dirty="0" err="1" smtClean="0">
                <a:latin typeface="Aller" panose="02000503030000020004" pitchFamily="2" charset="0"/>
              </a:rPr>
              <a:t>callstack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level</a:t>
            </a:r>
            <a:r>
              <a:rPr lang="fr-FR" dirty="0" smtClean="0">
                <a:latin typeface="Aller" panose="02000503030000020004" pitchFamily="2" charset="0"/>
              </a:rPr>
              <a:t> data.</a:t>
            </a:r>
            <a:endParaRPr lang="fr-FR" dirty="0">
              <a:latin typeface="Aller" panose="02000503030000020004" pitchFamily="2" charset="0"/>
            </a:endParaRPr>
          </a:p>
        </p:txBody>
      </p:sp>
      <p:pic>
        <p:nvPicPr>
          <p:cNvPr id="13314" name="Picture 2" descr="https://s-media-cache-ak0.pinimg.com/736x/6b/b7/fa/6bb7faafa0f7e4479ba4d73729b21ee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751" y="4672253"/>
            <a:ext cx="731008" cy="73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http://www.surveysoft.it/images/mecan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234" y="3109683"/>
            <a:ext cx="1381411" cy="13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/>
          <p:cNvCxnSpPr>
            <a:stCxn id="7" idx="3"/>
          </p:cNvCxnSpPr>
          <p:nvPr/>
        </p:nvCxnSpPr>
        <p:spPr>
          <a:xfrm>
            <a:off x="5081256" y="2301613"/>
            <a:ext cx="459904" cy="12806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355881" y="3800387"/>
            <a:ext cx="261764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692618" y="3501008"/>
            <a:ext cx="399662" cy="551864"/>
          </a:xfrm>
          <a:prstGeom prst="rect">
            <a:avLst/>
          </a:prstGeom>
          <a:solidFill>
            <a:srgbClr val="FF0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092280" y="3501008"/>
            <a:ext cx="432048" cy="55186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524328" y="3501008"/>
            <a:ext cx="432048" cy="55186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932147" y="3501008"/>
            <a:ext cx="592322" cy="551864"/>
          </a:xfrm>
          <a:prstGeom prst="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59351" y="4160593"/>
            <a:ext cx="264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FF0000"/>
                </a:solidFill>
                <a:latin typeface="Aller" panose="02000503030000020004" pitchFamily="2" charset="0"/>
              </a:rPr>
              <a:t>RRI </a:t>
            </a:r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aggregated</a:t>
            </a:r>
            <a:r>
              <a:rPr lang="fr-FR" sz="1400" dirty="0" smtClean="0">
                <a:solidFill>
                  <a:srgbClr val="FF0000"/>
                </a:solidFill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representation</a:t>
            </a:r>
            <a:endParaRPr lang="en-US" sz="1400" dirty="0">
              <a:solidFill>
                <a:srgbClr val="FF0000"/>
              </a:solidFill>
              <a:latin typeface="Aller" panose="02000503030000020004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11208" y="2862004"/>
            <a:ext cx="3588610" cy="1714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92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2: </a:t>
            </a:r>
            <a:r>
              <a:rPr lang="fr-FR" dirty="0" err="1" smtClean="0"/>
              <a:t>filling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2503079" y="239718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2505944" y="216882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2505944" y="194314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0" name="Rectangle 319"/>
          <p:cNvSpPr/>
          <p:nvPr/>
        </p:nvSpPr>
        <p:spPr>
          <a:xfrm>
            <a:off x="2503079" y="171599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3295167" y="239718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3298032" y="216882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8" name="Rectangle 327"/>
          <p:cNvSpPr/>
          <p:nvPr/>
        </p:nvSpPr>
        <p:spPr>
          <a:xfrm>
            <a:off x="3298032" y="194314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9" name="Rectangle 328"/>
          <p:cNvSpPr/>
          <p:nvPr/>
        </p:nvSpPr>
        <p:spPr>
          <a:xfrm>
            <a:off x="3295167" y="171599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0" name="Rectangle 329"/>
          <p:cNvSpPr/>
          <p:nvPr/>
        </p:nvSpPr>
        <p:spPr>
          <a:xfrm>
            <a:off x="3295167" y="1489241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1" name="Rectangle 330"/>
          <p:cNvSpPr/>
          <p:nvPr/>
        </p:nvSpPr>
        <p:spPr>
          <a:xfrm>
            <a:off x="4099608" y="239573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2" name="Rectangle 331"/>
          <p:cNvSpPr/>
          <p:nvPr/>
        </p:nvSpPr>
        <p:spPr>
          <a:xfrm>
            <a:off x="4093382" y="216737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3" name="Rectangle 332"/>
          <p:cNvSpPr/>
          <p:nvPr/>
        </p:nvSpPr>
        <p:spPr>
          <a:xfrm>
            <a:off x="4093382" y="194168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6" name="Rectangle 335"/>
          <p:cNvSpPr/>
          <p:nvPr/>
        </p:nvSpPr>
        <p:spPr>
          <a:xfrm>
            <a:off x="4883560" y="239573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a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37" name="Rectangle 336"/>
          <p:cNvSpPr/>
          <p:nvPr/>
        </p:nvSpPr>
        <p:spPr>
          <a:xfrm>
            <a:off x="4886425" y="216737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</a:t>
            </a: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b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38" name="Rectangle 337"/>
          <p:cNvSpPr/>
          <p:nvPr/>
        </p:nvSpPr>
        <p:spPr>
          <a:xfrm>
            <a:off x="4886425" y="194168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9" name="Rectangle 338"/>
          <p:cNvSpPr/>
          <p:nvPr/>
        </p:nvSpPr>
        <p:spPr>
          <a:xfrm>
            <a:off x="4883560" y="171454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56" name="Rectangle 355"/>
          <p:cNvSpPr/>
          <p:nvPr/>
        </p:nvSpPr>
        <p:spPr>
          <a:xfrm>
            <a:off x="5676603" y="239573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57" name="Rectangle 356"/>
          <p:cNvSpPr/>
          <p:nvPr/>
        </p:nvSpPr>
        <p:spPr>
          <a:xfrm>
            <a:off x="5679468" y="216737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58" name="Rectangle 357"/>
          <p:cNvSpPr/>
          <p:nvPr/>
        </p:nvSpPr>
        <p:spPr>
          <a:xfrm>
            <a:off x="5679468" y="194168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59" name="Rectangle 358"/>
          <p:cNvSpPr/>
          <p:nvPr/>
        </p:nvSpPr>
        <p:spPr>
          <a:xfrm>
            <a:off x="5676603" y="171454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0" name="Rectangle 359"/>
          <p:cNvSpPr/>
          <p:nvPr/>
        </p:nvSpPr>
        <p:spPr>
          <a:xfrm>
            <a:off x="5675437" y="1487396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1" name="Rectangle 360"/>
          <p:cNvSpPr/>
          <p:nvPr/>
        </p:nvSpPr>
        <p:spPr>
          <a:xfrm>
            <a:off x="2504989" y="6138105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2" name="Rectangle 361"/>
          <p:cNvSpPr/>
          <p:nvPr/>
        </p:nvSpPr>
        <p:spPr>
          <a:xfrm>
            <a:off x="2505944" y="5680905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3" name="Rectangle 362"/>
          <p:cNvSpPr/>
          <p:nvPr/>
        </p:nvSpPr>
        <p:spPr>
          <a:xfrm>
            <a:off x="2504989" y="5223705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4" name="Rectangle 363"/>
          <p:cNvSpPr/>
          <p:nvPr/>
        </p:nvSpPr>
        <p:spPr>
          <a:xfrm>
            <a:off x="2504989" y="4766764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5" name="Rectangle 364"/>
          <p:cNvSpPr/>
          <p:nvPr/>
        </p:nvSpPr>
        <p:spPr>
          <a:xfrm>
            <a:off x="2504989" y="4300408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6" name="Rectangle 365"/>
          <p:cNvSpPr/>
          <p:nvPr/>
        </p:nvSpPr>
        <p:spPr>
          <a:xfrm>
            <a:off x="3297077" y="6138105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7" name="Rectangle 366"/>
          <p:cNvSpPr/>
          <p:nvPr/>
        </p:nvSpPr>
        <p:spPr>
          <a:xfrm>
            <a:off x="3298032" y="5680905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8" name="Rectangle 367"/>
          <p:cNvSpPr/>
          <p:nvPr/>
        </p:nvSpPr>
        <p:spPr>
          <a:xfrm>
            <a:off x="3297077" y="5223705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9" name="Rectangle 368"/>
          <p:cNvSpPr/>
          <p:nvPr/>
        </p:nvSpPr>
        <p:spPr>
          <a:xfrm>
            <a:off x="3297077" y="4766764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0" name="Rectangle 369"/>
          <p:cNvSpPr/>
          <p:nvPr/>
        </p:nvSpPr>
        <p:spPr>
          <a:xfrm>
            <a:off x="3297077" y="4300408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1" name="Rectangle 370"/>
          <p:cNvSpPr/>
          <p:nvPr/>
        </p:nvSpPr>
        <p:spPr>
          <a:xfrm>
            <a:off x="4092427" y="6136649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2" name="Rectangle 371"/>
          <p:cNvSpPr/>
          <p:nvPr/>
        </p:nvSpPr>
        <p:spPr>
          <a:xfrm>
            <a:off x="4093382" y="5679449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3" name="Rectangle 372"/>
          <p:cNvSpPr/>
          <p:nvPr/>
        </p:nvSpPr>
        <p:spPr>
          <a:xfrm>
            <a:off x="4092427" y="5222249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4" name="Rectangle 373"/>
          <p:cNvSpPr/>
          <p:nvPr/>
        </p:nvSpPr>
        <p:spPr>
          <a:xfrm>
            <a:off x="4092427" y="4765308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5" name="Rectangle 374"/>
          <p:cNvSpPr/>
          <p:nvPr/>
        </p:nvSpPr>
        <p:spPr>
          <a:xfrm>
            <a:off x="4092427" y="4298952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6" name="Rectangle 375"/>
          <p:cNvSpPr/>
          <p:nvPr/>
        </p:nvSpPr>
        <p:spPr>
          <a:xfrm>
            <a:off x="4885470" y="6136649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7" name="Rectangle 376"/>
          <p:cNvSpPr/>
          <p:nvPr/>
        </p:nvSpPr>
        <p:spPr>
          <a:xfrm>
            <a:off x="4886425" y="5679449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8" name="Rectangle 377"/>
          <p:cNvSpPr/>
          <p:nvPr/>
        </p:nvSpPr>
        <p:spPr>
          <a:xfrm>
            <a:off x="4885470" y="5222249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9" name="Rectangle 378"/>
          <p:cNvSpPr/>
          <p:nvPr/>
        </p:nvSpPr>
        <p:spPr>
          <a:xfrm>
            <a:off x="4885470" y="4765308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0" name="Rectangle 379"/>
          <p:cNvSpPr/>
          <p:nvPr/>
        </p:nvSpPr>
        <p:spPr>
          <a:xfrm>
            <a:off x="4885470" y="4298952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1" name="Rectangle 380"/>
          <p:cNvSpPr/>
          <p:nvPr/>
        </p:nvSpPr>
        <p:spPr>
          <a:xfrm>
            <a:off x="5678513" y="6136649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2" name="Rectangle 381"/>
          <p:cNvSpPr/>
          <p:nvPr/>
        </p:nvSpPr>
        <p:spPr>
          <a:xfrm>
            <a:off x="5679468" y="5679449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3" name="Rectangle 382"/>
          <p:cNvSpPr/>
          <p:nvPr/>
        </p:nvSpPr>
        <p:spPr>
          <a:xfrm>
            <a:off x="5678513" y="5222249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4" name="Rectangle 383"/>
          <p:cNvSpPr/>
          <p:nvPr/>
        </p:nvSpPr>
        <p:spPr>
          <a:xfrm>
            <a:off x="5678513" y="4765308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6" name="Rectangle 385"/>
          <p:cNvSpPr/>
          <p:nvPr/>
        </p:nvSpPr>
        <p:spPr>
          <a:xfrm>
            <a:off x="4887380" y="1489241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8" name="Rectangle 387"/>
          <p:cNvSpPr/>
          <p:nvPr/>
        </p:nvSpPr>
        <p:spPr>
          <a:xfrm>
            <a:off x="2506899" y="3852872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9" name="Rectangle 388"/>
          <p:cNvSpPr/>
          <p:nvPr/>
        </p:nvSpPr>
        <p:spPr>
          <a:xfrm>
            <a:off x="3298987" y="3852872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0" name="Rectangle 389"/>
          <p:cNvSpPr/>
          <p:nvPr/>
        </p:nvSpPr>
        <p:spPr>
          <a:xfrm>
            <a:off x="4092427" y="3852872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1" name="Rectangle 390"/>
          <p:cNvSpPr/>
          <p:nvPr/>
        </p:nvSpPr>
        <p:spPr>
          <a:xfrm>
            <a:off x="4888335" y="3852872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2" name="Rectangle 391"/>
          <p:cNvSpPr/>
          <p:nvPr/>
        </p:nvSpPr>
        <p:spPr>
          <a:xfrm>
            <a:off x="5680423" y="3852872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3" name="Rectangle 392"/>
          <p:cNvSpPr/>
          <p:nvPr/>
        </p:nvSpPr>
        <p:spPr>
          <a:xfrm>
            <a:off x="5678512" y="4298952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pic>
        <p:nvPicPr>
          <p:cNvPr id="394" name="Picture 3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389" y="3317571"/>
            <a:ext cx="244800" cy="244800"/>
          </a:xfrm>
          <a:prstGeom prst="rect">
            <a:avLst/>
          </a:prstGeom>
        </p:spPr>
      </p:pic>
      <p:pic>
        <p:nvPicPr>
          <p:cNvPr id="395" name="Picture 3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958" y="3317571"/>
            <a:ext cx="244800" cy="244800"/>
          </a:xfrm>
          <a:prstGeom prst="rect">
            <a:avLst/>
          </a:prstGeom>
        </p:spPr>
      </p:pic>
      <p:pic>
        <p:nvPicPr>
          <p:cNvPr id="396" name="Picture 3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303" y="3317571"/>
            <a:ext cx="244800" cy="244800"/>
          </a:xfrm>
          <a:prstGeom prst="rect">
            <a:avLst/>
          </a:prstGeom>
        </p:spPr>
      </p:pic>
      <p:pic>
        <p:nvPicPr>
          <p:cNvPr id="397" name="Picture 3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953" y="3317571"/>
            <a:ext cx="244800" cy="244800"/>
          </a:xfrm>
          <a:prstGeom prst="rect">
            <a:avLst/>
          </a:prstGeom>
        </p:spPr>
      </p:pic>
      <p:pic>
        <p:nvPicPr>
          <p:cNvPr id="398" name="Picture 3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865" y="3317571"/>
            <a:ext cx="244800" cy="244800"/>
          </a:xfrm>
          <a:prstGeom prst="rect">
            <a:avLst/>
          </a:prstGeom>
        </p:spPr>
      </p:pic>
      <p:sp>
        <p:nvSpPr>
          <p:cNvPr id="46311" name="TextBox 46310"/>
          <p:cNvSpPr txBox="1"/>
          <p:nvPr/>
        </p:nvSpPr>
        <p:spPr>
          <a:xfrm>
            <a:off x="1777058" y="3756850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</a:t>
            </a:r>
            <a:r>
              <a:rPr lang="fr-FR" b="1" baseline="-25000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</a:t>
            </a:r>
            <a:endParaRPr lang="fr-FR" b="1" baseline="-25000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0" name="TextBox 399"/>
          <p:cNvSpPr txBox="1"/>
          <p:nvPr/>
        </p:nvSpPr>
        <p:spPr>
          <a:xfrm>
            <a:off x="1777058" y="4238585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7030A0"/>
                </a:solidFill>
              </a:rPr>
              <a:t>f</a:t>
            </a:r>
            <a:r>
              <a:rPr lang="fr-FR" b="1" baseline="-25000" dirty="0" err="1">
                <a:solidFill>
                  <a:srgbClr val="7030A0"/>
                </a:solidFill>
              </a:rPr>
              <a:t>e</a:t>
            </a:r>
            <a:endParaRPr lang="fr-FR" b="1" baseline="-25000" dirty="0" smtClean="0">
              <a:solidFill>
                <a:srgbClr val="7030A0"/>
              </a:solidFill>
            </a:endParaRPr>
          </a:p>
          <a:p>
            <a:endParaRPr lang="en-US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1777058" y="4704941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C000"/>
                </a:solidFill>
              </a:rPr>
              <a:t>f</a:t>
            </a:r>
            <a:r>
              <a:rPr lang="fr-FR" b="1" baseline="-25000" dirty="0" err="1">
                <a:solidFill>
                  <a:srgbClr val="FFC000"/>
                </a:solidFill>
              </a:rPr>
              <a:t>d</a:t>
            </a:r>
            <a:endParaRPr lang="fr-FR" b="1" baseline="-25000" dirty="0" smtClean="0">
              <a:solidFill>
                <a:srgbClr val="FFC000"/>
              </a:solidFill>
            </a:endParaRPr>
          </a:p>
          <a:p>
            <a:endParaRPr lang="en-US" b="1" dirty="0"/>
          </a:p>
        </p:txBody>
      </p:sp>
      <p:sp>
        <p:nvSpPr>
          <p:cNvPr id="402" name="TextBox 401"/>
          <p:cNvSpPr txBox="1"/>
          <p:nvPr/>
        </p:nvSpPr>
        <p:spPr>
          <a:xfrm>
            <a:off x="1777058" y="5161882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92D050"/>
                </a:solidFill>
              </a:rPr>
              <a:t>f</a:t>
            </a:r>
            <a:r>
              <a:rPr lang="fr-FR" b="1" baseline="-25000" dirty="0" err="1">
                <a:solidFill>
                  <a:srgbClr val="92D050"/>
                </a:solidFill>
              </a:rPr>
              <a:t>c</a:t>
            </a:r>
            <a:endParaRPr lang="fr-FR" b="1" baseline="-25000" dirty="0" smtClean="0">
              <a:solidFill>
                <a:srgbClr val="92D050"/>
              </a:solidFill>
            </a:endParaRPr>
          </a:p>
          <a:p>
            <a:endParaRPr lang="en-US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1777058" y="5620538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f</a:t>
            </a:r>
            <a:r>
              <a:rPr lang="fr-FR" b="1" baseline="-25000" dirty="0" err="1"/>
              <a:t>b</a:t>
            </a:r>
            <a:endParaRPr lang="fr-FR" b="1" baseline="-25000" dirty="0" smtClean="0"/>
          </a:p>
          <a:p>
            <a:endParaRPr lang="en-US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1771378" y="6042083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f</a:t>
            </a:r>
            <a:r>
              <a:rPr lang="fr-FR" b="1" baseline="-25000" dirty="0">
                <a:solidFill>
                  <a:srgbClr val="FF0000"/>
                </a:solidFill>
              </a:rPr>
              <a:t>a</a:t>
            </a:r>
            <a:endParaRPr lang="fr-FR" b="1" baseline="-25000" dirty="0" smtClean="0">
              <a:solidFill>
                <a:srgbClr val="FF0000"/>
              </a:solidFill>
            </a:endParaRPr>
          </a:p>
          <a:p>
            <a:endParaRPr lang="en-US" b="1" dirty="0"/>
          </a:p>
        </p:txBody>
      </p:sp>
      <p:pic>
        <p:nvPicPr>
          <p:cNvPr id="405" name="Picture 40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4" y="980728"/>
            <a:ext cx="244800" cy="244800"/>
          </a:xfrm>
          <a:prstGeom prst="rect">
            <a:avLst/>
          </a:prstGeom>
        </p:spPr>
      </p:pic>
      <p:pic>
        <p:nvPicPr>
          <p:cNvPr id="406" name="Picture 40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913" y="980728"/>
            <a:ext cx="244800" cy="244800"/>
          </a:xfrm>
          <a:prstGeom prst="rect">
            <a:avLst/>
          </a:prstGeom>
        </p:spPr>
      </p:pic>
      <p:pic>
        <p:nvPicPr>
          <p:cNvPr id="407" name="Picture 4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258" y="980728"/>
            <a:ext cx="244800" cy="244800"/>
          </a:xfrm>
          <a:prstGeom prst="rect">
            <a:avLst/>
          </a:prstGeom>
        </p:spPr>
      </p:pic>
      <p:pic>
        <p:nvPicPr>
          <p:cNvPr id="408" name="Picture 40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908" y="980728"/>
            <a:ext cx="244800" cy="244800"/>
          </a:xfrm>
          <a:prstGeom prst="rect">
            <a:avLst/>
          </a:prstGeom>
        </p:spPr>
      </p:pic>
      <p:pic>
        <p:nvPicPr>
          <p:cNvPr id="409" name="Picture 40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820" y="980728"/>
            <a:ext cx="244800" cy="244800"/>
          </a:xfrm>
          <a:prstGeom prst="rect">
            <a:avLst/>
          </a:prstGeom>
        </p:spPr>
      </p:pic>
      <p:cxnSp>
        <p:nvCxnSpPr>
          <p:cNvPr id="410" name="Connecteur droit avec flèche 8"/>
          <p:cNvCxnSpPr/>
          <p:nvPr/>
        </p:nvCxnSpPr>
        <p:spPr>
          <a:xfrm>
            <a:off x="4441658" y="2848670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20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3: </a:t>
            </a:r>
            <a:r>
              <a:rPr lang="fr-FR" dirty="0" err="1" smtClean="0"/>
              <a:t>apply</a:t>
            </a:r>
            <a:r>
              <a:rPr lang="fr-FR" dirty="0" smtClean="0"/>
              <a:t> the </a:t>
            </a:r>
            <a:r>
              <a:rPr lang="fr-FR" dirty="0" err="1" smtClean="0"/>
              <a:t>aggregation</a:t>
            </a:r>
            <a:endParaRPr lang="en-US" dirty="0"/>
          </a:p>
        </p:txBody>
      </p:sp>
      <p:sp>
        <p:nvSpPr>
          <p:cNvPr id="361" name="Rectangle 360"/>
          <p:cNvSpPr/>
          <p:nvPr/>
        </p:nvSpPr>
        <p:spPr>
          <a:xfrm>
            <a:off x="2458180" y="3083615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2" name="Rectangle 361"/>
          <p:cNvSpPr/>
          <p:nvPr/>
        </p:nvSpPr>
        <p:spPr>
          <a:xfrm>
            <a:off x="2455312" y="2792458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3" name="Rectangle 362"/>
          <p:cNvSpPr/>
          <p:nvPr/>
        </p:nvSpPr>
        <p:spPr>
          <a:xfrm>
            <a:off x="2454357" y="2496539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4" name="Rectangle 363"/>
          <p:cNvSpPr/>
          <p:nvPr/>
        </p:nvSpPr>
        <p:spPr>
          <a:xfrm>
            <a:off x="2452445" y="2195256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5" name="Rectangle 364"/>
          <p:cNvSpPr/>
          <p:nvPr/>
        </p:nvSpPr>
        <p:spPr>
          <a:xfrm>
            <a:off x="2452447" y="1887507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6" name="Rectangle 365"/>
          <p:cNvSpPr/>
          <p:nvPr/>
        </p:nvSpPr>
        <p:spPr>
          <a:xfrm>
            <a:off x="3250268" y="3083615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7" name="Rectangle 366"/>
          <p:cNvSpPr/>
          <p:nvPr/>
        </p:nvSpPr>
        <p:spPr>
          <a:xfrm>
            <a:off x="3247400" y="2792458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8" name="Rectangle 367"/>
          <p:cNvSpPr/>
          <p:nvPr/>
        </p:nvSpPr>
        <p:spPr>
          <a:xfrm>
            <a:off x="3246445" y="2496539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9" name="Rectangle 368"/>
          <p:cNvSpPr/>
          <p:nvPr/>
        </p:nvSpPr>
        <p:spPr>
          <a:xfrm>
            <a:off x="3244533" y="2195256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0" name="Rectangle 369"/>
          <p:cNvSpPr/>
          <p:nvPr/>
        </p:nvSpPr>
        <p:spPr>
          <a:xfrm>
            <a:off x="3244535" y="1887507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1" name="Rectangle 370"/>
          <p:cNvSpPr/>
          <p:nvPr/>
        </p:nvSpPr>
        <p:spPr>
          <a:xfrm>
            <a:off x="4045618" y="3082159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2" name="Rectangle 371"/>
          <p:cNvSpPr/>
          <p:nvPr/>
        </p:nvSpPr>
        <p:spPr>
          <a:xfrm>
            <a:off x="4042750" y="2791002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3" name="Rectangle 372"/>
          <p:cNvSpPr/>
          <p:nvPr/>
        </p:nvSpPr>
        <p:spPr>
          <a:xfrm>
            <a:off x="4041795" y="2495083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4" name="Rectangle 373"/>
          <p:cNvSpPr/>
          <p:nvPr/>
        </p:nvSpPr>
        <p:spPr>
          <a:xfrm>
            <a:off x="4039883" y="2193800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5" name="Rectangle 374"/>
          <p:cNvSpPr/>
          <p:nvPr/>
        </p:nvSpPr>
        <p:spPr>
          <a:xfrm>
            <a:off x="4039885" y="1886051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6" name="Rectangle 375"/>
          <p:cNvSpPr/>
          <p:nvPr/>
        </p:nvSpPr>
        <p:spPr>
          <a:xfrm>
            <a:off x="4838661" y="3082159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7" name="Rectangle 376"/>
          <p:cNvSpPr/>
          <p:nvPr/>
        </p:nvSpPr>
        <p:spPr>
          <a:xfrm>
            <a:off x="4835793" y="2791002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8" name="Rectangle 377"/>
          <p:cNvSpPr/>
          <p:nvPr/>
        </p:nvSpPr>
        <p:spPr>
          <a:xfrm>
            <a:off x="4834838" y="2495083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9" name="Rectangle 378"/>
          <p:cNvSpPr/>
          <p:nvPr/>
        </p:nvSpPr>
        <p:spPr>
          <a:xfrm>
            <a:off x="4832926" y="2193800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0" name="Rectangle 379"/>
          <p:cNvSpPr/>
          <p:nvPr/>
        </p:nvSpPr>
        <p:spPr>
          <a:xfrm>
            <a:off x="4832928" y="1886051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1" name="Rectangle 380"/>
          <p:cNvSpPr/>
          <p:nvPr/>
        </p:nvSpPr>
        <p:spPr>
          <a:xfrm>
            <a:off x="5631704" y="3082159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2" name="Rectangle 381"/>
          <p:cNvSpPr/>
          <p:nvPr/>
        </p:nvSpPr>
        <p:spPr>
          <a:xfrm>
            <a:off x="5628836" y="2791002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3" name="Rectangle 382"/>
          <p:cNvSpPr/>
          <p:nvPr/>
        </p:nvSpPr>
        <p:spPr>
          <a:xfrm>
            <a:off x="5627881" y="2495083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4" name="Rectangle 383"/>
          <p:cNvSpPr/>
          <p:nvPr/>
        </p:nvSpPr>
        <p:spPr>
          <a:xfrm>
            <a:off x="5625969" y="2193800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8" name="Rectangle 387"/>
          <p:cNvSpPr/>
          <p:nvPr/>
        </p:nvSpPr>
        <p:spPr>
          <a:xfrm>
            <a:off x="2454357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9" name="Rectangle 388"/>
          <p:cNvSpPr/>
          <p:nvPr/>
        </p:nvSpPr>
        <p:spPr>
          <a:xfrm>
            <a:off x="3246445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0" name="Rectangle 389"/>
          <p:cNvSpPr/>
          <p:nvPr/>
        </p:nvSpPr>
        <p:spPr>
          <a:xfrm>
            <a:off x="4039885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1" name="Rectangle 390"/>
          <p:cNvSpPr/>
          <p:nvPr/>
        </p:nvSpPr>
        <p:spPr>
          <a:xfrm>
            <a:off x="4835793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2" name="Rectangle 391"/>
          <p:cNvSpPr/>
          <p:nvPr/>
        </p:nvSpPr>
        <p:spPr>
          <a:xfrm>
            <a:off x="5627881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3" name="Rectangle 392"/>
          <p:cNvSpPr/>
          <p:nvPr/>
        </p:nvSpPr>
        <p:spPr>
          <a:xfrm>
            <a:off x="5625970" y="1886051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pic>
        <p:nvPicPr>
          <p:cNvPr id="394" name="Picture 3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847" y="1027585"/>
            <a:ext cx="244800" cy="244800"/>
          </a:xfrm>
          <a:prstGeom prst="rect">
            <a:avLst/>
          </a:prstGeom>
        </p:spPr>
      </p:pic>
      <p:pic>
        <p:nvPicPr>
          <p:cNvPr id="395" name="Picture 3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416" y="1027585"/>
            <a:ext cx="244800" cy="244800"/>
          </a:xfrm>
          <a:prstGeom prst="rect">
            <a:avLst/>
          </a:prstGeom>
        </p:spPr>
      </p:pic>
      <p:pic>
        <p:nvPicPr>
          <p:cNvPr id="396" name="Picture 3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761" y="1027585"/>
            <a:ext cx="244800" cy="244800"/>
          </a:xfrm>
          <a:prstGeom prst="rect">
            <a:avLst/>
          </a:prstGeom>
        </p:spPr>
      </p:pic>
      <p:pic>
        <p:nvPicPr>
          <p:cNvPr id="397" name="Picture 3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411" y="1027585"/>
            <a:ext cx="244800" cy="244800"/>
          </a:xfrm>
          <a:prstGeom prst="rect">
            <a:avLst/>
          </a:prstGeom>
        </p:spPr>
      </p:pic>
      <p:pic>
        <p:nvPicPr>
          <p:cNvPr id="398" name="Picture 3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323" y="1027585"/>
            <a:ext cx="244800" cy="244800"/>
          </a:xfrm>
          <a:prstGeom prst="rect">
            <a:avLst/>
          </a:prstGeom>
        </p:spPr>
      </p:pic>
      <p:sp>
        <p:nvSpPr>
          <p:cNvPr id="46311" name="TextBox 46310"/>
          <p:cNvSpPr txBox="1"/>
          <p:nvPr/>
        </p:nvSpPr>
        <p:spPr>
          <a:xfrm>
            <a:off x="1724516" y="1496225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</a:t>
            </a:r>
            <a:r>
              <a:rPr lang="fr-FR" b="1" baseline="-25000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</a:t>
            </a:r>
            <a:endParaRPr lang="fr-FR" b="1" baseline="-25000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0" name="TextBox 399"/>
          <p:cNvSpPr txBox="1"/>
          <p:nvPr/>
        </p:nvSpPr>
        <p:spPr>
          <a:xfrm>
            <a:off x="1724516" y="1825684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7030A0"/>
                </a:solidFill>
              </a:rPr>
              <a:t>f</a:t>
            </a:r>
            <a:r>
              <a:rPr lang="fr-FR" b="1" baseline="-25000" dirty="0" err="1">
                <a:solidFill>
                  <a:srgbClr val="7030A0"/>
                </a:solidFill>
              </a:rPr>
              <a:t>e</a:t>
            </a:r>
            <a:endParaRPr lang="fr-FR" b="1" baseline="-25000" dirty="0" smtClean="0">
              <a:solidFill>
                <a:srgbClr val="7030A0"/>
              </a:solidFill>
            </a:endParaRPr>
          </a:p>
          <a:p>
            <a:endParaRPr lang="en-US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1724514" y="2133433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C000"/>
                </a:solidFill>
              </a:rPr>
              <a:t>f</a:t>
            </a:r>
            <a:r>
              <a:rPr lang="fr-FR" b="1" baseline="-25000" dirty="0" err="1">
                <a:solidFill>
                  <a:srgbClr val="FFC000"/>
                </a:solidFill>
              </a:rPr>
              <a:t>d</a:t>
            </a:r>
            <a:endParaRPr lang="fr-FR" b="1" baseline="-25000" dirty="0" smtClean="0">
              <a:solidFill>
                <a:srgbClr val="FFC000"/>
              </a:solidFill>
            </a:endParaRPr>
          </a:p>
          <a:p>
            <a:endParaRPr lang="en-US" b="1" dirty="0"/>
          </a:p>
        </p:txBody>
      </p:sp>
      <p:sp>
        <p:nvSpPr>
          <p:cNvPr id="402" name="TextBox 401"/>
          <p:cNvSpPr txBox="1"/>
          <p:nvPr/>
        </p:nvSpPr>
        <p:spPr>
          <a:xfrm>
            <a:off x="1726426" y="2434716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92D050"/>
                </a:solidFill>
              </a:rPr>
              <a:t>f</a:t>
            </a:r>
            <a:r>
              <a:rPr lang="fr-FR" b="1" baseline="-25000" dirty="0" err="1">
                <a:solidFill>
                  <a:srgbClr val="92D050"/>
                </a:solidFill>
              </a:rPr>
              <a:t>c</a:t>
            </a:r>
            <a:endParaRPr lang="fr-FR" b="1" baseline="-25000" dirty="0" smtClean="0">
              <a:solidFill>
                <a:srgbClr val="92D050"/>
              </a:solidFill>
            </a:endParaRPr>
          </a:p>
          <a:p>
            <a:endParaRPr lang="en-US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1729294" y="2703679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f</a:t>
            </a:r>
            <a:r>
              <a:rPr lang="fr-FR" b="1" baseline="-25000" dirty="0" err="1"/>
              <a:t>b</a:t>
            </a:r>
            <a:endParaRPr lang="fr-FR" b="1" baseline="-25000" dirty="0" smtClean="0"/>
          </a:p>
          <a:p>
            <a:endParaRPr lang="en-US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1729294" y="3000474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f</a:t>
            </a:r>
            <a:r>
              <a:rPr lang="fr-FR" b="1" baseline="-25000" dirty="0">
                <a:solidFill>
                  <a:srgbClr val="FF0000"/>
                </a:solidFill>
              </a:rPr>
              <a:t>a</a:t>
            </a:r>
            <a:endParaRPr lang="fr-FR" b="1" baseline="-25000" dirty="0" smtClean="0">
              <a:solidFill>
                <a:srgbClr val="FF0000"/>
              </a:solidFill>
            </a:endParaRPr>
          </a:p>
          <a:p>
            <a:endParaRPr lang="en-US" b="1" dirty="0"/>
          </a:p>
        </p:txBody>
      </p:sp>
      <p:sp>
        <p:nvSpPr>
          <p:cNvPr id="74" name="Rectangle 73"/>
          <p:cNvSpPr/>
          <p:nvPr/>
        </p:nvSpPr>
        <p:spPr>
          <a:xfrm>
            <a:off x="2465685" y="3933056"/>
            <a:ext cx="69559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257773" y="3933056"/>
            <a:ext cx="695597" cy="227144"/>
          </a:xfrm>
          <a:prstGeom prst="rect">
            <a:avLst/>
          </a:prstGeom>
          <a:solidFill>
            <a:srgbClr val="C092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053123" y="3931600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46166" y="3931600"/>
            <a:ext cx="695597" cy="227144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639209" y="3931600"/>
            <a:ext cx="695597" cy="22714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458179" y="4397756"/>
            <a:ext cx="148481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045617" y="4396300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838660" y="4396300"/>
            <a:ext cx="695597" cy="227144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631703" y="4396300"/>
            <a:ext cx="695597" cy="22714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452443" y="4854907"/>
            <a:ext cx="148481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039881" y="4853451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832924" y="4854907"/>
            <a:ext cx="1488641" cy="225688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452443" y="5301208"/>
            <a:ext cx="2282084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832924" y="5301208"/>
            <a:ext cx="1488641" cy="225688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452443" y="5774466"/>
            <a:ext cx="3869122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412826" y="3863540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 smtClean="0">
                <a:solidFill>
                  <a:srgbClr val="000000"/>
                </a:solidFill>
              </a:rPr>
              <a:t>a</a:t>
            </a:r>
            <a:r>
              <a:rPr lang="fr-FR" b="1" dirty="0" smtClean="0">
                <a:solidFill>
                  <a:srgbClr val="000000"/>
                </a:solidFill>
              </a:rPr>
              <a:t>=0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1403648" y="4320692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b</a:t>
            </a:r>
            <a:r>
              <a:rPr lang="fr-FR" b="1" dirty="0" smtClean="0">
                <a:solidFill>
                  <a:srgbClr val="000000"/>
                </a:solidFill>
              </a:rPr>
              <a:t>&gt;</a:t>
            </a:r>
            <a:r>
              <a:rPr lang="fr-FR" b="1" dirty="0">
                <a:solidFill>
                  <a:srgbClr val="000000"/>
                </a:solidFill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 smtClean="0">
                <a:solidFill>
                  <a:srgbClr val="000000"/>
                </a:solidFill>
              </a:rPr>
              <a:t>a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403646" y="4757429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p</a:t>
            </a:r>
            <a:r>
              <a:rPr lang="fr-FR" b="1" baseline="-25000" dirty="0" smtClean="0">
                <a:solidFill>
                  <a:srgbClr val="000000"/>
                </a:solidFill>
              </a:rPr>
              <a:t>c</a:t>
            </a:r>
            <a:r>
              <a:rPr lang="fr-FR" b="1" dirty="0" smtClean="0">
                <a:solidFill>
                  <a:srgbClr val="000000"/>
                </a:solidFill>
              </a:rPr>
              <a:t>&gt; </a:t>
            </a:r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b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1402951" y="5200197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d</a:t>
            </a:r>
            <a:r>
              <a:rPr lang="fr-FR" b="1" dirty="0" smtClean="0">
                <a:solidFill>
                  <a:srgbClr val="000000"/>
                </a:solidFill>
              </a:rPr>
              <a:t>&gt; p</a:t>
            </a:r>
            <a:r>
              <a:rPr lang="fr-FR" b="1" baseline="-25000" dirty="0" smtClean="0">
                <a:solidFill>
                  <a:srgbClr val="000000"/>
                </a:solidFill>
              </a:rPr>
              <a:t>c</a:t>
            </a:r>
          </a:p>
          <a:p>
            <a:endParaRPr lang="en-US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1403647" y="567998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 smtClean="0">
                <a:solidFill>
                  <a:srgbClr val="000000"/>
                </a:solidFill>
              </a:rPr>
              <a:t>e</a:t>
            </a:r>
            <a:r>
              <a:rPr lang="fr-FR" b="1" dirty="0" smtClean="0">
                <a:solidFill>
                  <a:srgbClr val="000000"/>
                </a:solidFill>
              </a:rPr>
              <a:t>=1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cxnSp>
        <p:nvCxnSpPr>
          <p:cNvPr id="100" name="Connecteur droit avec flèche 8"/>
          <p:cNvCxnSpPr/>
          <p:nvPr/>
        </p:nvCxnSpPr>
        <p:spPr>
          <a:xfrm>
            <a:off x="4441658" y="3473238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3: </a:t>
            </a:r>
            <a:r>
              <a:rPr lang="fr-FR" dirty="0" err="1" smtClean="0"/>
              <a:t>apply</a:t>
            </a:r>
            <a:r>
              <a:rPr lang="fr-FR" dirty="0" smtClean="0"/>
              <a:t> the </a:t>
            </a:r>
            <a:r>
              <a:rPr lang="fr-FR" dirty="0" err="1" smtClean="0"/>
              <a:t>aggregation</a:t>
            </a:r>
            <a:endParaRPr lang="en-US" dirty="0"/>
          </a:p>
        </p:txBody>
      </p:sp>
      <p:sp>
        <p:nvSpPr>
          <p:cNvPr id="361" name="Rectangle 360"/>
          <p:cNvSpPr/>
          <p:nvPr/>
        </p:nvSpPr>
        <p:spPr>
          <a:xfrm>
            <a:off x="2458180" y="3083615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2" name="Rectangle 361"/>
          <p:cNvSpPr/>
          <p:nvPr/>
        </p:nvSpPr>
        <p:spPr>
          <a:xfrm>
            <a:off x="2455312" y="2792458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3" name="Rectangle 362"/>
          <p:cNvSpPr/>
          <p:nvPr/>
        </p:nvSpPr>
        <p:spPr>
          <a:xfrm>
            <a:off x="2454357" y="2496539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4" name="Rectangle 363"/>
          <p:cNvSpPr/>
          <p:nvPr/>
        </p:nvSpPr>
        <p:spPr>
          <a:xfrm>
            <a:off x="2452445" y="2195256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5" name="Rectangle 364"/>
          <p:cNvSpPr/>
          <p:nvPr/>
        </p:nvSpPr>
        <p:spPr>
          <a:xfrm>
            <a:off x="2452447" y="1887507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6" name="Rectangle 365"/>
          <p:cNvSpPr/>
          <p:nvPr/>
        </p:nvSpPr>
        <p:spPr>
          <a:xfrm>
            <a:off x="3250268" y="3083615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7" name="Rectangle 366"/>
          <p:cNvSpPr/>
          <p:nvPr/>
        </p:nvSpPr>
        <p:spPr>
          <a:xfrm>
            <a:off x="3247400" y="2792458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8" name="Rectangle 367"/>
          <p:cNvSpPr/>
          <p:nvPr/>
        </p:nvSpPr>
        <p:spPr>
          <a:xfrm>
            <a:off x="3246445" y="2496539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9" name="Rectangle 368"/>
          <p:cNvSpPr/>
          <p:nvPr/>
        </p:nvSpPr>
        <p:spPr>
          <a:xfrm>
            <a:off x="3244533" y="2195256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0" name="Rectangle 369"/>
          <p:cNvSpPr/>
          <p:nvPr/>
        </p:nvSpPr>
        <p:spPr>
          <a:xfrm>
            <a:off x="3244535" y="1887507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1" name="Rectangle 370"/>
          <p:cNvSpPr/>
          <p:nvPr/>
        </p:nvSpPr>
        <p:spPr>
          <a:xfrm>
            <a:off x="4045618" y="3082159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2" name="Rectangle 371"/>
          <p:cNvSpPr/>
          <p:nvPr/>
        </p:nvSpPr>
        <p:spPr>
          <a:xfrm>
            <a:off x="4042750" y="2791002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3" name="Rectangle 372"/>
          <p:cNvSpPr/>
          <p:nvPr/>
        </p:nvSpPr>
        <p:spPr>
          <a:xfrm>
            <a:off x="4041795" y="2495083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4" name="Rectangle 373"/>
          <p:cNvSpPr/>
          <p:nvPr/>
        </p:nvSpPr>
        <p:spPr>
          <a:xfrm>
            <a:off x="4039883" y="2193800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5" name="Rectangle 374"/>
          <p:cNvSpPr/>
          <p:nvPr/>
        </p:nvSpPr>
        <p:spPr>
          <a:xfrm>
            <a:off x="4039885" y="1886051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6" name="Rectangle 375"/>
          <p:cNvSpPr/>
          <p:nvPr/>
        </p:nvSpPr>
        <p:spPr>
          <a:xfrm>
            <a:off x="4838661" y="3082159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7" name="Rectangle 376"/>
          <p:cNvSpPr/>
          <p:nvPr/>
        </p:nvSpPr>
        <p:spPr>
          <a:xfrm>
            <a:off x="4835793" y="2791002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8" name="Rectangle 377"/>
          <p:cNvSpPr/>
          <p:nvPr/>
        </p:nvSpPr>
        <p:spPr>
          <a:xfrm>
            <a:off x="4834838" y="2495083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9" name="Rectangle 378"/>
          <p:cNvSpPr/>
          <p:nvPr/>
        </p:nvSpPr>
        <p:spPr>
          <a:xfrm>
            <a:off x="4832926" y="2193800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0" name="Rectangle 379"/>
          <p:cNvSpPr/>
          <p:nvPr/>
        </p:nvSpPr>
        <p:spPr>
          <a:xfrm>
            <a:off x="4832928" y="1886051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1" name="Rectangle 380"/>
          <p:cNvSpPr/>
          <p:nvPr/>
        </p:nvSpPr>
        <p:spPr>
          <a:xfrm>
            <a:off x="5631704" y="3082159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2" name="Rectangle 381"/>
          <p:cNvSpPr/>
          <p:nvPr/>
        </p:nvSpPr>
        <p:spPr>
          <a:xfrm>
            <a:off x="5628836" y="2791002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3" name="Rectangle 382"/>
          <p:cNvSpPr/>
          <p:nvPr/>
        </p:nvSpPr>
        <p:spPr>
          <a:xfrm>
            <a:off x="5627881" y="2495083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4" name="Rectangle 383"/>
          <p:cNvSpPr/>
          <p:nvPr/>
        </p:nvSpPr>
        <p:spPr>
          <a:xfrm>
            <a:off x="5625969" y="2193800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8" name="Rectangle 387"/>
          <p:cNvSpPr/>
          <p:nvPr/>
        </p:nvSpPr>
        <p:spPr>
          <a:xfrm>
            <a:off x="2454357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9" name="Rectangle 388"/>
          <p:cNvSpPr/>
          <p:nvPr/>
        </p:nvSpPr>
        <p:spPr>
          <a:xfrm>
            <a:off x="3246445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0" name="Rectangle 389"/>
          <p:cNvSpPr/>
          <p:nvPr/>
        </p:nvSpPr>
        <p:spPr>
          <a:xfrm>
            <a:off x="4039885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1" name="Rectangle 390"/>
          <p:cNvSpPr/>
          <p:nvPr/>
        </p:nvSpPr>
        <p:spPr>
          <a:xfrm>
            <a:off x="4835793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2" name="Rectangle 391"/>
          <p:cNvSpPr/>
          <p:nvPr/>
        </p:nvSpPr>
        <p:spPr>
          <a:xfrm>
            <a:off x="5627881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3" name="Rectangle 392"/>
          <p:cNvSpPr/>
          <p:nvPr/>
        </p:nvSpPr>
        <p:spPr>
          <a:xfrm>
            <a:off x="5625970" y="1886051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pic>
        <p:nvPicPr>
          <p:cNvPr id="394" name="Picture 3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847" y="1027585"/>
            <a:ext cx="244800" cy="244800"/>
          </a:xfrm>
          <a:prstGeom prst="rect">
            <a:avLst/>
          </a:prstGeom>
        </p:spPr>
      </p:pic>
      <p:pic>
        <p:nvPicPr>
          <p:cNvPr id="395" name="Picture 3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416" y="1027585"/>
            <a:ext cx="244800" cy="244800"/>
          </a:xfrm>
          <a:prstGeom prst="rect">
            <a:avLst/>
          </a:prstGeom>
        </p:spPr>
      </p:pic>
      <p:pic>
        <p:nvPicPr>
          <p:cNvPr id="396" name="Picture 3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761" y="1027585"/>
            <a:ext cx="244800" cy="244800"/>
          </a:xfrm>
          <a:prstGeom prst="rect">
            <a:avLst/>
          </a:prstGeom>
        </p:spPr>
      </p:pic>
      <p:pic>
        <p:nvPicPr>
          <p:cNvPr id="397" name="Picture 3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411" y="1027585"/>
            <a:ext cx="244800" cy="244800"/>
          </a:xfrm>
          <a:prstGeom prst="rect">
            <a:avLst/>
          </a:prstGeom>
        </p:spPr>
      </p:pic>
      <p:pic>
        <p:nvPicPr>
          <p:cNvPr id="398" name="Picture 3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323" y="1027585"/>
            <a:ext cx="244800" cy="244800"/>
          </a:xfrm>
          <a:prstGeom prst="rect">
            <a:avLst/>
          </a:prstGeom>
        </p:spPr>
      </p:pic>
      <p:sp>
        <p:nvSpPr>
          <p:cNvPr id="46311" name="TextBox 46310"/>
          <p:cNvSpPr txBox="1"/>
          <p:nvPr/>
        </p:nvSpPr>
        <p:spPr>
          <a:xfrm>
            <a:off x="1724516" y="1496225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</a:t>
            </a:r>
            <a:r>
              <a:rPr lang="fr-FR" b="1" baseline="-25000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</a:t>
            </a:r>
            <a:endParaRPr lang="fr-FR" b="1" baseline="-25000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0" name="TextBox 399"/>
          <p:cNvSpPr txBox="1"/>
          <p:nvPr/>
        </p:nvSpPr>
        <p:spPr>
          <a:xfrm>
            <a:off x="1724516" y="1825684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7030A0"/>
                </a:solidFill>
              </a:rPr>
              <a:t>f</a:t>
            </a:r>
            <a:r>
              <a:rPr lang="fr-FR" b="1" baseline="-25000" dirty="0" err="1">
                <a:solidFill>
                  <a:srgbClr val="7030A0"/>
                </a:solidFill>
              </a:rPr>
              <a:t>e</a:t>
            </a:r>
            <a:endParaRPr lang="fr-FR" b="1" baseline="-25000" dirty="0" smtClean="0">
              <a:solidFill>
                <a:srgbClr val="7030A0"/>
              </a:solidFill>
            </a:endParaRPr>
          </a:p>
          <a:p>
            <a:endParaRPr lang="en-US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1724514" y="2133433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C000"/>
                </a:solidFill>
              </a:rPr>
              <a:t>f</a:t>
            </a:r>
            <a:r>
              <a:rPr lang="fr-FR" b="1" baseline="-25000" dirty="0" err="1">
                <a:solidFill>
                  <a:srgbClr val="FFC000"/>
                </a:solidFill>
              </a:rPr>
              <a:t>d</a:t>
            </a:r>
            <a:endParaRPr lang="fr-FR" b="1" baseline="-25000" dirty="0" smtClean="0">
              <a:solidFill>
                <a:srgbClr val="FFC000"/>
              </a:solidFill>
            </a:endParaRPr>
          </a:p>
          <a:p>
            <a:endParaRPr lang="en-US" b="1" dirty="0"/>
          </a:p>
        </p:txBody>
      </p:sp>
      <p:sp>
        <p:nvSpPr>
          <p:cNvPr id="402" name="TextBox 401"/>
          <p:cNvSpPr txBox="1"/>
          <p:nvPr/>
        </p:nvSpPr>
        <p:spPr>
          <a:xfrm>
            <a:off x="1726426" y="2434716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92D050"/>
                </a:solidFill>
              </a:rPr>
              <a:t>f</a:t>
            </a:r>
            <a:r>
              <a:rPr lang="fr-FR" b="1" baseline="-25000" dirty="0" err="1">
                <a:solidFill>
                  <a:srgbClr val="92D050"/>
                </a:solidFill>
              </a:rPr>
              <a:t>c</a:t>
            </a:r>
            <a:endParaRPr lang="fr-FR" b="1" baseline="-25000" dirty="0" smtClean="0">
              <a:solidFill>
                <a:srgbClr val="92D050"/>
              </a:solidFill>
            </a:endParaRPr>
          </a:p>
          <a:p>
            <a:endParaRPr lang="en-US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1729294" y="2703679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f</a:t>
            </a:r>
            <a:r>
              <a:rPr lang="fr-FR" b="1" baseline="-25000" dirty="0" err="1"/>
              <a:t>b</a:t>
            </a:r>
            <a:endParaRPr lang="fr-FR" b="1" baseline="-25000" dirty="0" smtClean="0"/>
          </a:p>
          <a:p>
            <a:endParaRPr lang="en-US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1729294" y="3000474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f</a:t>
            </a:r>
            <a:r>
              <a:rPr lang="fr-FR" b="1" baseline="-25000" dirty="0">
                <a:solidFill>
                  <a:srgbClr val="FF0000"/>
                </a:solidFill>
              </a:rPr>
              <a:t>a</a:t>
            </a:r>
            <a:endParaRPr lang="fr-FR" b="1" baseline="-25000" dirty="0" smtClean="0">
              <a:solidFill>
                <a:srgbClr val="FF0000"/>
              </a:solidFill>
            </a:endParaRPr>
          </a:p>
          <a:p>
            <a:endParaRPr lang="en-US" b="1" dirty="0"/>
          </a:p>
        </p:txBody>
      </p:sp>
      <p:sp>
        <p:nvSpPr>
          <p:cNvPr id="74" name="Rectangle 73"/>
          <p:cNvSpPr/>
          <p:nvPr/>
        </p:nvSpPr>
        <p:spPr>
          <a:xfrm>
            <a:off x="2465685" y="3933056"/>
            <a:ext cx="69559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257773" y="3933056"/>
            <a:ext cx="695597" cy="227144"/>
          </a:xfrm>
          <a:prstGeom prst="rect">
            <a:avLst/>
          </a:prstGeom>
          <a:solidFill>
            <a:srgbClr val="C092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053123" y="3931600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46166" y="3931600"/>
            <a:ext cx="695597" cy="227144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639209" y="3931600"/>
            <a:ext cx="695597" cy="22714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458179" y="4397756"/>
            <a:ext cx="148481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045617" y="4396300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838660" y="4396300"/>
            <a:ext cx="695597" cy="227144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631703" y="4396300"/>
            <a:ext cx="695597" cy="22714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452443" y="4854907"/>
            <a:ext cx="148481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039881" y="4853451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832924" y="4854907"/>
            <a:ext cx="1488641" cy="225688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452443" y="5301208"/>
            <a:ext cx="2282084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832924" y="5301208"/>
            <a:ext cx="1488641" cy="225688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452443" y="5774466"/>
            <a:ext cx="3869122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412826" y="3863540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 smtClean="0">
                <a:solidFill>
                  <a:srgbClr val="000000"/>
                </a:solidFill>
              </a:rPr>
              <a:t>a</a:t>
            </a:r>
            <a:r>
              <a:rPr lang="fr-FR" b="1" dirty="0" smtClean="0">
                <a:solidFill>
                  <a:srgbClr val="000000"/>
                </a:solidFill>
              </a:rPr>
              <a:t>=0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1403648" y="4320692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b</a:t>
            </a:r>
            <a:r>
              <a:rPr lang="fr-FR" b="1" dirty="0" smtClean="0">
                <a:solidFill>
                  <a:srgbClr val="000000"/>
                </a:solidFill>
              </a:rPr>
              <a:t>&gt;</a:t>
            </a:r>
            <a:r>
              <a:rPr lang="fr-FR" b="1" dirty="0">
                <a:solidFill>
                  <a:srgbClr val="000000"/>
                </a:solidFill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 smtClean="0">
                <a:solidFill>
                  <a:srgbClr val="000000"/>
                </a:solidFill>
              </a:rPr>
              <a:t>a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403646" y="4757429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p</a:t>
            </a:r>
            <a:r>
              <a:rPr lang="fr-FR" b="1" baseline="-25000" dirty="0" smtClean="0">
                <a:solidFill>
                  <a:srgbClr val="000000"/>
                </a:solidFill>
              </a:rPr>
              <a:t>c</a:t>
            </a:r>
            <a:r>
              <a:rPr lang="fr-FR" b="1" dirty="0" smtClean="0">
                <a:solidFill>
                  <a:srgbClr val="000000"/>
                </a:solidFill>
              </a:rPr>
              <a:t>&gt; </a:t>
            </a:r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b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1402951" y="5200197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d</a:t>
            </a:r>
            <a:r>
              <a:rPr lang="fr-FR" b="1" dirty="0" smtClean="0">
                <a:solidFill>
                  <a:srgbClr val="000000"/>
                </a:solidFill>
              </a:rPr>
              <a:t>&gt; p</a:t>
            </a:r>
            <a:r>
              <a:rPr lang="fr-FR" b="1" baseline="-25000" dirty="0" smtClean="0">
                <a:solidFill>
                  <a:srgbClr val="000000"/>
                </a:solidFill>
              </a:rPr>
              <a:t>c</a:t>
            </a:r>
          </a:p>
          <a:p>
            <a:endParaRPr lang="en-US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1403647" y="567998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 smtClean="0">
                <a:solidFill>
                  <a:srgbClr val="000000"/>
                </a:solidFill>
              </a:rPr>
              <a:t>e</a:t>
            </a:r>
            <a:r>
              <a:rPr lang="fr-FR" b="1" dirty="0" smtClean="0">
                <a:solidFill>
                  <a:srgbClr val="000000"/>
                </a:solidFill>
              </a:rPr>
              <a:t>=1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cxnSp>
        <p:nvCxnSpPr>
          <p:cNvPr id="100" name="Connecteur droit avec flèche 8"/>
          <p:cNvCxnSpPr/>
          <p:nvPr/>
        </p:nvCxnSpPr>
        <p:spPr>
          <a:xfrm>
            <a:off x="4441658" y="3473238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412826" y="4757429"/>
            <a:ext cx="5031382" cy="442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10" descr="File:Warning-icon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400" y="4694232"/>
            <a:ext cx="574129" cy="52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76528" y="4501773"/>
            <a:ext cx="15159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Could</a:t>
            </a:r>
            <a:r>
              <a:rPr lang="fr-FR" sz="1400" dirty="0" smtClean="0"/>
              <a:t> </a:t>
            </a:r>
            <a:r>
              <a:rPr lang="fr-FR" sz="1400" dirty="0" err="1" smtClean="0"/>
              <a:t>be</a:t>
            </a:r>
            <a:r>
              <a:rPr lang="fr-FR" sz="1400" dirty="0" smtClean="0"/>
              <a:t> </a:t>
            </a:r>
            <a:r>
              <a:rPr lang="fr-FR" sz="1400" dirty="0" err="1" smtClean="0"/>
              <a:t>automatically</a:t>
            </a:r>
            <a:r>
              <a:rPr lang="fr-FR" sz="1400" dirty="0" smtClean="0"/>
              <a:t> </a:t>
            </a:r>
            <a:r>
              <a:rPr lang="fr-FR" sz="1400" dirty="0" err="1" smtClean="0"/>
              <a:t>selected</a:t>
            </a:r>
            <a:r>
              <a:rPr lang="fr-FR" sz="1400" dirty="0" smtClean="0"/>
              <a:t> by </a:t>
            </a:r>
            <a:r>
              <a:rPr lang="fr-FR" sz="1400" dirty="0" err="1" smtClean="0"/>
              <a:t>analyzing</a:t>
            </a:r>
            <a:r>
              <a:rPr lang="fr-FR" sz="1400" dirty="0" smtClean="0"/>
              <a:t> </a:t>
            </a:r>
            <a:r>
              <a:rPr lang="fr-FR" sz="1400" dirty="0" err="1" smtClean="0"/>
              <a:t>loss</a:t>
            </a:r>
            <a:r>
              <a:rPr lang="fr-FR" sz="1400" dirty="0" smtClean="0"/>
              <a:t> and gain </a:t>
            </a:r>
            <a:r>
              <a:rPr lang="fr-FR" sz="1400" dirty="0" err="1" smtClean="0"/>
              <a:t>curves</a:t>
            </a:r>
            <a:r>
              <a:rPr lang="fr-FR" sz="1400" dirty="0" smtClean="0"/>
              <a:t> </a:t>
            </a:r>
            <a:r>
              <a:rPr lang="fr-FR" sz="1400" dirty="0" err="1" smtClean="0"/>
              <a:t>shape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5630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4: </a:t>
            </a:r>
            <a:r>
              <a:rPr lang="fr-FR" dirty="0" err="1" smtClean="0"/>
              <a:t>generate</a:t>
            </a:r>
            <a:r>
              <a:rPr lang="fr-FR" dirty="0" smtClean="0"/>
              <a:t> a </a:t>
            </a:r>
            <a:r>
              <a:rPr lang="fr-FR" dirty="0" err="1" smtClean="0"/>
              <a:t>represention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838432" y="1914324"/>
            <a:ext cx="148481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425870" y="1912868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218913" y="1914324"/>
            <a:ext cx="1488641" cy="225688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-19050" y="1816846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p</a:t>
            </a:r>
            <a:r>
              <a:rPr lang="fr-FR" b="1" baseline="-25000" dirty="0" smtClean="0">
                <a:solidFill>
                  <a:srgbClr val="000000"/>
                </a:solidFill>
              </a:rPr>
              <a:t>c</a:t>
            </a:r>
            <a:r>
              <a:rPr lang="fr-FR" b="1" dirty="0" smtClean="0">
                <a:solidFill>
                  <a:srgbClr val="000000"/>
                </a:solidFill>
              </a:rPr>
              <a:t>&gt; </a:t>
            </a:r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b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65" name="Rectangle 64"/>
          <p:cNvSpPr/>
          <p:nvPr/>
        </p:nvSpPr>
        <p:spPr>
          <a:xfrm>
            <a:off x="5208825" y="239718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211690" y="216882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211690" y="194314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208825" y="171599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000913" y="239718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003778" y="216882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003778" y="194314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000913" y="171599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000913" y="1489241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805354" y="239573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799128" y="216737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799128" y="194168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589306" y="239573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a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592171" y="216737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</a:t>
            </a: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b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7592171" y="194168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589306" y="171454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382349" y="239573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385214" y="216737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8385214" y="194168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8382349" y="171454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8381183" y="1487396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7593126" y="1489241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090" y="980728"/>
            <a:ext cx="244800" cy="2448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659" y="980728"/>
            <a:ext cx="244800" cy="2448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4" y="980728"/>
            <a:ext cx="244800" cy="2448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654" y="980728"/>
            <a:ext cx="244800" cy="2448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566" y="980728"/>
            <a:ext cx="244800" cy="244800"/>
          </a:xfrm>
          <a:prstGeom prst="rect">
            <a:avLst/>
          </a:prstGeom>
        </p:spPr>
      </p:pic>
      <p:cxnSp>
        <p:nvCxnSpPr>
          <p:cNvPr id="113" name="Connecteur droit avec flèche 8"/>
          <p:cNvCxnSpPr/>
          <p:nvPr/>
        </p:nvCxnSpPr>
        <p:spPr>
          <a:xfrm>
            <a:off x="2776676" y="2411396"/>
            <a:ext cx="1743948" cy="94598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8"/>
          <p:cNvCxnSpPr/>
          <p:nvPr/>
        </p:nvCxnSpPr>
        <p:spPr>
          <a:xfrm flipH="1">
            <a:off x="4572000" y="2781697"/>
            <a:ext cx="2580676" cy="575679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2605332" y="3638419"/>
            <a:ext cx="148481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192770" y="3636963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985813" y="3638419"/>
            <a:ext cx="1488641" cy="225688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1747850" y="3540941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p</a:t>
            </a:r>
            <a:r>
              <a:rPr lang="fr-FR" b="1" baseline="-25000" dirty="0" smtClean="0">
                <a:solidFill>
                  <a:srgbClr val="000000"/>
                </a:solidFill>
              </a:rPr>
              <a:t>c</a:t>
            </a:r>
            <a:r>
              <a:rPr lang="fr-FR" b="1" dirty="0" smtClean="0">
                <a:solidFill>
                  <a:srgbClr val="000000"/>
                </a:solidFill>
              </a:rPr>
              <a:t>&gt; </a:t>
            </a:r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b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4653" y="4002606"/>
            <a:ext cx="785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Topmost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r>
              <a:rPr lang="fr-FR" dirty="0" smtClean="0"/>
              <a:t> routine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shared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more </a:t>
            </a:r>
            <a:r>
              <a:rPr lang="fr-FR" dirty="0" err="1" smtClean="0"/>
              <a:t>than</a:t>
            </a:r>
            <a:r>
              <a:rPr lang="fr-FR" dirty="0" smtClean="0"/>
              <a:t> x % of </a:t>
            </a:r>
            <a:r>
              <a:rPr lang="fr-FR" dirty="0" err="1" smtClean="0"/>
              <a:t>samples</a:t>
            </a:r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2605332" y="5096377"/>
            <a:ext cx="1484817" cy="564871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192770" y="5094921"/>
            <a:ext cx="695597" cy="564871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4985813" y="5098542"/>
            <a:ext cx="1488641" cy="56125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747850" y="5336626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p</a:t>
            </a:r>
            <a:r>
              <a:rPr lang="fr-FR" b="1" baseline="-25000" dirty="0" smtClean="0">
                <a:solidFill>
                  <a:srgbClr val="000000"/>
                </a:solidFill>
              </a:rPr>
              <a:t>c</a:t>
            </a:r>
            <a:r>
              <a:rPr lang="fr-FR" b="1" dirty="0" smtClean="0">
                <a:solidFill>
                  <a:srgbClr val="000000"/>
                </a:solidFill>
              </a:rPr>
              <a:t>&gt; </a:t>
            </a:r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b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9" name="Freeform 8"/>
          <p:cNvSpPr/>
          <p:nvPr/>
        </p:nvSpPr>
        <p:spPr>
          <a:xfrm>
            <a:off x="2605331" y="5320942"/>
            <a:ext cx="1484817" cy="238125"/>
          </a:xfrm>
          <a:custGeom>
            <a:avLst/>
            <a:gdLst>
              <a:gd name="connsiteX0" fmla="*/ 0 w 1047750"/>
              <a:gd name="connsiteY0" fmla="*/ 9525 h 238125"/>
              <a:gd name="connsiteX1" fmla="*/ 47625 w 1047750"/>
              <a:gd name="connsiteY1" fmla="*/ 0 h 238125"/>
              <a:gd name="connsiteX2" fmla="*/ 276225 w 1047750"/>
              <a:gd name="connsiteY2" fmla="*/ 19050 h 238125"/>
              <a:gd name="connsiteX3" fmla="*/ 333375 w 1047750"/>
              <a:gd name="connsiteY3" fmla="*/ 47625 h 238125"/>
              <a:gd name="connsiteX4" fmla="*/ 390525 w 1047750"/>
              <a:gd name="connsiteY4" fmla="*/ 95250 h 238125"/>
              <a:gd name="connsiteX5" fmla="*/ 419100 w 1047750"/>
              <a:gd name="connsiteY5" fmla="*/ 104775 h 238125"/>
              <a:gd name="connsiteX6" fmla="*/ 514350 w 1047750"/>
              <a:gd name="connsiteY6" fmla="*/ 76200 h 238125"/>
              <a:gd name="connsiteX7" fmla="*/ 619125 w 1047750"/>
              <a:gd name="connsiteY7" fmla="*/ 114300 h 238125"/>
              <a:gd name="connsiteX8" fmla="*/ 628650 w 1047750"/>
              <a:gd name="connsiteY8" fmla="*/ 142875 h 238125"/>
              <a:gd name="connsiteX9" fmla="*/ 666750 w 1047750"/>
              <a:gd name="connsiteY9" fmla="*/ 161925 h 238125"/>
              <a:gd name="connsiteX10" fmla="*/ 781050 w 1047750"/>
              <a:gd name="connsiteY10" fmla="*/ 180975 h 238125"/>
              <a:gd name="connsiteX11" fmla="*/ 895350 w 1047750"/>
              <a:gd name="connsiteY11" fmla="*/ 180975 h 238125"/>
              <a:gd name="connsiteX12" fmla="*/ 933450 w 1047750"/>
              <a:gd name="connsiteY12" fmla="*/ 238125 h 238125"/>
              <a:gd name="connsiteX13" fmla="*/ 1047750 w 1047750"/>
              <a:gd name="connsiteY13" fmla="*/ 228600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7750" h="238125">
                <a:moveTo>
                  <a:pt x="0" y="9525"/>
                </a:moveTo>
                <a:cubicBezTo>
                  <a:pt x="15875" y="6350"/>
                  <a:pt x="31436" y="0"/>
                  <a:pt x="47625" y="0"/>
                </a:cubicBezTo>
                <a:cubicBezTo>
                  <a:pt x="136599" y="0"/>
                  <a:pt x="194265" y="8805"/>
                  <a:pt x="276225" y="19050"/>
                </a:cubicBezTo>
                <a:cubicBezTo>
                  <a:pt x="304864" y="28596"/>
                  <a:pt x="308756" y="27109"/>
                  <a:pt x="333375" y="47625"/>
                </a:cubicBezTo>
                <a:cubicBezTo>
                  <a:pt x="364973" y="73957"/>
                  <a:pt x="355052" y="77513"/>
                  <a:pt x="390525" y="95250"/>
                </a:cubicBezTo>
                <a:cubicBezTo>
                  <a:pt x="399505" y="99740"/>
                  <a:pt x="409575" y="101600"/>
                  <a:pt x="419100" y="104775"/>
                </a:cubicBezTo>
                <a:cubicBezTo>
                  <a:pt x="488669" y="81585"/>
                  <a:pt x="456769" y="90595"/>
                  <a:pt x="514350" y="76200"/>
                </a:cubicBezTo>
                <a:cubicBezTo>
                  <a:pt x="571663" y="83364"/>
                  <a:pt x="589423" y="69746"/>
                  <a:pt x="619125" y="114300"/>
                </a:cubicBezTo>
                <a:cubicBezTo>
                  <a:pt x="624694" y="122654"/>
                  <a:pt x="621550" y="135775"/>
                  <a:pt x="628650" y="142875"/>
                </a:cubicBezTo>
                <a:cubicBezTo>
                  <a:pt x="638690" y="152915"/>
                  <a:pt x="653455" y="156939"/>
                  <a:pt x="666750" y="161925"/>
                </a:cubicBezTo>
                <a:cubicBezTo>
                  <a:pt x="698217" y="173725"/>
                  <a:pt x="753390" y="177517"/>
                  <a:pt x="781050" y="180975"/>
                </a:cubicBezTo>
                <a:cubicBezTo>
                  <a:pt x="803144" y="177819"/>
                  <a:pt x="869415" y="160804"/>
                  <a:pt x="895350" y="180975"/>
                </a:cubicBezTo>
                <a:cubicBezTo>
                  <a:pt x="913422" y="195031"/>
                  <a:pt x="933450" y="238125"/>
                  <a:pt x="933450" y="238125"/>
                </a:cubicBezTo>
                <a:lnTo>
                  <a:pt x="1047750" y="228600"/>
                </a:lnTo>
              </a:path>
            </a:pathLst>
          </a:custGeom>
          <a:noFill/>
          <a:ln>
            <a:solidFill>
              <a:srgbClr val="E84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5025284" y="5332277"/>
            <a:ext cx="1409700" cy="162753"/>
          </a:xfrm>
          <a:custGeom>
            <a:avLst/>
            <a:gdLst>
              <a:gd name="connsiteX0" fmla="*/ 0 w 1409700"/>
              <a:gd name="connsiteY0" fmla="*/ 0 h 162753"/>
              <a:gd name="connsiteX1" fmla="*/ 523875 w 1409700"/>
              <a:gd name="connsiteY1" fmla="*/ 9525 h 162753"/>
              <a:gd name="connsiteX2" fmla="*/ 600075 w 1409700"/>
              <a:gd name="connsiteY2" fmla="*/ 19050 h 162753"/>
              <a:gd name="connsiteX3" fmla="*/ 733425 w 1409700"/>
              <a:gd name="connsiteY3" fmla="*/ 28575 h 162753"/>
              <a:gd name="connsiteX4" fmla="*/ 752475 w 1409700"/>
              <a:gd name="connsiteY4" fmla="*/ 142875 h 162753"/>
              <a:gd name="connsiteX5" fmla="*/ 971550 w 1409700"/>
              <a:gd name="connsiteY5" fmla="*/ 133350 h 162753"/>
              <a:gd name="connsiteX6" fmla="*/ 1247775 w 1409700"/>
              <a:gd name="connsiteY6" fmla="*/ 152400 h 162753"/>
              <a:gd name="connsiteX7" fmla="*/ 1314450 w 1409700"/>
              <a:gd name="connsiteY7" fmla="*/ 161925 h 162753"/>
              <a:gd name="connsiteX8" fmla="*/ 1409700 w 1409700"/>
              <a:gd name="connsiteY8" fmla="*/ 161925 h 162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9700" h="162753">
                <a:moveTo>
                  <a:pt x="0" y="0"/>
                </a:moveTo>
                <a:lnTo>
                  <a:pt x="523875" y="9525"/>
                </a:lnTo>
                <a:cubicBezTo>
                  <a:pt x="549460" y="10337"/>
                  <a:pt x="574582" y="16732"/>
                  <a:pt x="600075" y="19050"/>
                </a:cubicBezTo>
                <a:cubicBezTo>
                  <a:pt x="644455" y="23085"/>
                  <a:pt x="688975" y="25400"/>
                  <a:pt x="733425" y="28575"/>
                </a:cubicBezTo>
                <a:cubicBezTo>
                  <a:pt x="739775" y="66675"/>
                  <a:pt x="717120" y="127319"/>
                  <a:pt x="752475" y="142875"/>
                </a:cubicBezTo>
                <a:cubicBezTo>
                  <a:pt x="819379" y="172313"/>
                  <a:pt x="898470" y="131945"/>
                  <a:pt x="971550" y="133350"/>
                </a:cubicBezTo>
                <a:cubicBezTo>
                  <a:pt x="1063827" y="135125"/>
                  <a:pt x="1156409" y="139348"/>
                  <a:pt x="1247775" y="152400"/>
                </a:cubicBezTo>
                <a:cubicBezTo>
                  <a:pt x="1270000" y="155575"/>
                  <a:pt x="1292038" y="160607"/>
                  <a:pt x="1314450" y="161925"/>
                </a:cubicBezTo>
                <a:cubicBezTo>
                  <a:pt x="1346145" y="163789"/>
                  <a:pt x="1377950" y="161925"/>
                  <a:pt x="1409700" y="161925"/>
                </a:cubicBezTo>
              </a:path>
            </a:pathLst>
          </a:custGeom>
          <a:noFill/>
          <a:ln>
            <a:solidFill>
              <a:srgbClr val="E84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13398610" flipV="1">
            <a:off x="4192770" y="5238937"/>
            <a:ext cx="695597" cy="263326"/>
          </a:xfrm>
          <a:custGeom>
            <a:avLst/>
            <a:gdLst>
              <a:gd name="connsiteX0" fmla="*/ 0 w 171450"/>
              <a:gd name="connsiteY0" fmla="*/ 0 h 10338"/>
              <a:gd name="connsiteX1" fmla="*/ 171450 w 171450"/>
              <a:gd name="connsiteY1" fmla="*/ 9525 h 1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1450" h="10338">
                <a:moveTo>
                  <a:pt x="0" y="0"/>
                </a:moveTo>
                <a:cubicBezTo>
                  <a:pt x="101249" y="14464"/>
                  <a:pt x="44224" y="9525"/>
                  <a:pt x="171450" y="9525"/>
                </a:cubicBezTo>
              </a:path>
            </a:pathLst>
          </a:custGeom>
          <a:noFill/>
          <a:ln>
            <a:solidFill>
              <a:srgbClr val="E84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Connecteur droit avec flèche 8"/>
          <p:cNvCxnSpPr/>
          <p:nvPr/>
        </p:nvCxnSpPr>
        <p:spPr>
          <a:xfrm>
            <a:off x="4444328" y="4581128"/>
            <a:ext cx="0" cy="455095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110640" y="5888038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Showing</a:t>
            </a:r>
            <a:r>
              <a:rPr lang="fr-FR" dirty="0" smtClean="0"/>
              <a:t> the code </a:t>
            </a:r>
            <a:r>
              <a:rPr lang="fr-FR" dirty="0" err="1" smtClean="0"/>
              <a:t>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4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4: </a:t>
            </a:r>
            <a:r>
              <a:rPr lang="fr-FR" dirty="0" err="1" smtClean="0"/>
              <a:t>generate</a:t>
            </a:r>
            <a:r>
              <a:rPr lang="fr-FR" dirty="0" smtClean="0"/>
              <a:t> a </a:t>
            </a:r>
            <a:r>
              <a:rPr lang="fr-FR" dirty="0" err="1" smtClean="0"/>
              <a:t>represention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838432" y="1914324"/>
            <a:ext cx="148481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425870" y="1912868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218913" y="1914324"/>
            <a:ext cx="1488641" cy="225688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-19050" y="1816846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p</a:t>
            </a:r>
            <a:r>
              <a:rPr lang="fr-FR" b="1" baseline="-25000" dirty="0" smtClean="0">
                <a:solidFill>
                  <a:srgbClr val="000000"/>
                </a:solidFill>
              </a:rPr>
              <a:t>c</a:t>
            </a:r>
            <a:r>
              <a:rPr lang="fr-FR" b="1" dirty="0" smtClean="0">
                <a:solidFill>
                  <a:srgbClr val="000000"/>
                </a:solidFill>
              </a:rPr>
              <a:t>&gt; </a:t>
            </a:r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b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65" name="Rectangle 64"/>
          <p:cNvSpPr/>
          <p:nvPr/>
        </p:nvSpPr>
        <p:spPr>
          <a:xfrm>
            <a:off x="5208825" y="239718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211690" y="216882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211690" y="194314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208825" y="171599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000913" y="239718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003778" y="216882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003778" y="194314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000913" y="171599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000913" y="1489241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805354" y="239573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799128" y="216737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799128" y="194168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589306" y="239573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a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592171" y="216737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</a:t>
            </a: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b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7592171" y="194168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589306" y="171454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382349" y="239573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385214" y="216737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8385214" y="194168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8382349" y="171454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8381183" y="1487396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7593126" y="1489241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090" y="980728"/>
            <a:ext cx="244800" cy="2448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659" y="980728"/>
            <a:ext cx="244800" cy="2448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4" y="980728"/>
            <a:ext cx="244800" cy="2448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654" y="980728"/>
            <a:ext cx="244800" cy="2448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566" y="980728"/>
            <a:ext cx="244800" cy="244800"/>
          </a:xfrm>
          <a:prstGeom prst="rect">
            <a:avLst/>
          </a:prstGeom>
        </p:spPr>
      </p:pic>
      <p:cxnSp>
        <p:nvCxnSpPr>
          <p:cNvPr id="113" name="Connecteur droit avec flèche 8"/>
          <p:cNvCxnSpPr/>
          <p:nvPr/>
        </p:nvCxnSpPr>
        <p:spPr>
          <a:xfrm>
            <a:off x="2776676" y="2411396"/>
            <a:ext cx="1743948" cy="94598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8"/>
          <p:cNvCxnSpPr/>
          <p:nvPr/>
        </p:nvCxnSpPr>
        <p:spPr>
          <a:xfrm flipH="1">
            <a:off x="4572000" y="2781697"/>
            <a:ext cx="2580676" cy="575679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1747850" y="3540941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p</a:t>
            </a:r>
            <a:r>
              <a:rPr lang="fr-FR" b="1" baseline="-25000" dirty="0" smtClean="0">
                <a:solidFill>
                  <a:srgbClr val="000000"/>
                </a:solidFill>
              </a:rPr>
              <a:t>c</a:t>
            </a:r>
            <a:r>
              <a:rPr lang="fr-FR" b="1" dirty="0" smtClean="0">
                <a:solidFill>
                  <a:srgbClr val="000000"/>
                </a:solidFill>
              </a:rPr>
              <a:t>&gt; </a:t>
            </a:r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b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2630516" y="3862650"/>
            <a:ext cx="148481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216227" y="3862650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009271" y="3864106"/>
            <a:ext cx="1488641" cy="225688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630517" y="3759140"/>
            <a:ext cx="1484817" cy="113572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009434" y="3754473"/>
            <a:ext cx="1488643" cy="113572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009270" y="3645568"/>
            <a:ext cx="1488642" cy="11357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466" y="4390372"/>
            <a:ext cx="426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Main top </a:t>
            </a:r>
            <a:r>
              <a:rPr lang="fr-FR" dirty="0" err="1" smtClean="0"/>
              <a:t>level</a:t>
            </a:r>
            <a:r>
              <a:rPr lang="fr-FR" dirty="0" smtClean="0"/>
              <a:t> routine </a:t>
            </a:r>
            <a:r>
              <a:rPr lang="fr-FR" dirty="0" err="1" smtClean="0"/>
              <a:t>stacked</a:t>
            </a:r>
            <a:r>
              <a:rPr lang="fr-FR" dirty="0" smtClean="0"/>
              <a:t> </a:t>
            </a:r>
            <a:r>
              <a:rPr lang="fr-FR" dirty="0" err="1" smtClean="0"/>
              <a:t>barchart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94" y="980728"/>
            <a:ext cx="244800" cy="2448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63" y="980728"/>
            <a:ext cx="244800" cy="2448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808" y="980728"/>
            <a:ext cx="244800" cy="2448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58" y="980728"/>
            <a:ext cx="244800" cy="2448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0" y="980728"/>
            <a:ext cx="244800" cy="2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5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Pixel and </a:t>
            </a:r>
            <a:r>
              <a:rPr lang="fr-FR" dirty="0" err="1" smtClean="0"/>
              <a:t>entity</a:t>
            </a:r>
            <a:r>
              <a:rPr lang="fr-FR" dirty="0" smtClean="0"/>
              <a:t> budget management</a:t>
            </a:r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423517" y="251194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426382" y="228358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426382" y="205790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0" name="Rectangle 319"/>
          <p:cNvSpPr/>
          <p:nvPr/>
        </p:nvSpPr>
        <p:spPr>
          <a:xfrm>
            <a:off x="423517" y="183075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1215605" y="251194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1218470" y="228358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8" name="Rectangle 327"/>
          <p:cNvSpPr/>
          <p:nvPr/>
        </p:nvSpPr>
        <p:spPr>
          <a:xfrm>
            <a:off x="1218470" y="205790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9" name="Rectangle 328"/>
          <p:cNvSpPr/>
          <p:nvPr/>
        </p:nvSpPr>
        <p:spPr>
          <a:xfrm>
            <a:off x="1215605" y="183075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0" name="Rectangle 329"/>
          <p:cNvSpPr/>
          <p:nvPr/>
        </p:nvSpPr>
        <p:spPr>
          <a:xfrm>
            <a:off x="1215605" y="1604001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1" name="Rectangle 330"/>
          <p:cNvSpPr/>
          <p:nvPr/>
        </p:nvSpPr>
        <p:spPr>
          <a:xfrm>
            <a:off x="2013820" y="251049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2" name="Rectangle 331"/>
          <p:cNvSpPr/>
          <p:nvPr/>
        </p:nvSpPr>
        <p:spPr>
          <a:xfrm>
            <a:off x="2013820" y="228213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3" name="Rectangle 332"/>
          <p:cNvSpPr/>
          <p:nvPr/>
        </p:nvSpPr>
        <p:spPr>
          <a:xfrm>
            <a:off x="2013820" y="205644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6" name="Rectangle 335"/>
          <p:cNvSpPr/>
          <p:nvPr/>
        </p:nvSpPr>
        <p:spPr>
          <a:xfrm>
            <a:off x="2803998" y="251049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a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37" name="Rectangle 336"/>
          <p:cNvSpPr/>
          <p:nvPr/>
        </p:nvSpPr>
        <p:spPr>
          <a:xfrm>
            <a:off x="2806863" y="228213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</a:t>
            </a: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b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38" name="Rectangle 337"/>
          <p:cNvSpPr/>
          <p:nvPr/>
        </p:nvSpPr>
        <p:spPr>
          <a:xfrm>
            <a:off x="2806863" y="205644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9" name="Rectangle 338"/>
          <p:cNvSpPr/>
          <p:nvPr/>
        </p:nvSpPr>
        <p:spPr>
          <a:xfrm>
            <a:off x="2803998" y="182930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56" name="Rectangle 355"/>
          <p:cNvSpPr/>
          <p:nvPr/>
        </p:nvSpPr>
        <p:spPr>
          <a:xfrm>
            <a:off x="3597041" y="251049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57" name="Rectangle 356"/>
          <p:cNvSpPr/>
          <p:nvPr/>
        </p:nvSpPr>
        <p:spPr>
          <a:xfrm>
            <a:off x="3599906" y="228213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58" name="Rectangle 357"/>
          <p:cNvSpPr/>
          <p:nvPr/>
        </p:nvSpPr>
        <p:spPr>
          <a:xfrm>
            <a:off x="3599906" y="205644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59" name="Rectangle 358"/>
          <p:cNvSpPr/>
          <p:nvPr/>
        </p:nvSpPr>
        <p:spPr>
          <a:xfrm>
            <a:off x="3597041" y="182930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0" name="Rectangle 359"/>
          <p:cNvSpPr/>
          <p:nvPr/>
        </p:nvSpPr>
        <p:spPr>
          <a:xfrm>
            <a:off x="3595875" y="1602156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6" name="Rectangle 385"/>
          <p:cNvSpPr/>
          <p:nvPr/>
        </p:nvSpPr>
        <p:spPr>
          <a:xfrm>
            <a:off x="2807818" y="1604001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pic>
        <p:nvPicPr>
          <p:cNvPr id="394" name="Picture 3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580" y="4111115"/>
            <a:ext cx="244800" cy="244800"/>
          </a:xfrm>
          <a:prstGeom prst="rect">
            <a:avLst/>
          </a:prstGeom>
        </p:spPr>
      </p:pic>
      <p:pic>
        <p:nvPicPr>
          <p:cNvPr id="395" name="Picture 3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149" y="4111115"/>
            <a:ext cx="244800" cy="244800"/>
          </a:xfrm>
          <a:prstGeom prst="rect">
            <a:avLst/>
          </a:prstGeom>
        </p:spPr>
      </p:pic>
      <p:pic>
        <p:nvPicPr>
          <p:cNvPr id="396" name="Picture 3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94" y="4111115"/>
            <a:ext cx="244800" cy="244800"/>
          </a:xfrm>
          <a:prstGeom prst="rect">
            <a:avLst/>
          </a:prstGeom>
        </p:spPr>
      </p:pic>
      <p:pic>
        <p:nvPicPr>
          <p:cNvPr id="397" name="Picture 3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144" y="4111115"/>
            <a:ext cx="244800" cy="244800"/>
          </a:xfrm>
          <a:prstGeom prst="rect">
            <a:avLst/>
          </a:prstGeom>
        </p:spPr>
      </p:pic>
      <p:pic>
        <p:nvPicPr>
          <p:cNvPr id="398" name="Picture 3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56" y="4111115"/>
            <a:ext cx="244800" cy="244800"/>
          </a:xfrm>
          <a:prstGeom prst="rect">
            <a:avLst/>
          </a:prstGeom>
        </p:spPr>
      </p:pic>
      <p:pic>
        <p:nvPicPr>
          <p:cNvPr id="405" name="Picture 40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82" y="1095488"/>
            <a:ext cx="244800" cy="244800"/>
          </a:xfrm>
          <a:prstGeom prst="rect">
            <a:avLst/>
          </a:prstGeom>
        </p:spPr>
      </p:pic>
      <p:pic>
        <p:nvPicPr>
          <p:cNvPr id="406" name="Picture 40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351" y="1095488"/>
            <a:ext cx="244800" cy="244800"/>
          </a:xfrm>
          <a:prstGeom prst="rect">
            <a:avLst/>
          </a:prstGeom>
        </p:spPr>
      </p:pic>
      <p:pic>
        <p:nvPicPr>
          <p:cNvPr id="407" name="Picture 4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96" y="1095488"/>
            <a:ext cx="244800" cy="244800"/>
          </a:xfrm>
          <a:prstGeom prst="rect">
            <a:avLst/>
          </a:prstGeom>
        </p:spPr>
      </p:pic>
      <p:pic>
        <p:nvPicPr>
          <p:cNvPr id="408" name="Picture 40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346" y="1095488"/>
            <a:ext cx="244800" cy="244800"/>
          </a:xfrm>
          <a:prstGeom prst="rect">
            <a:avLst/>
          </a:prstGeom>
        </p:spPr>
      </p:pic>
      <p:pic>
        <p:nvPicPr>
          <p:cNvPr id="409" name="Picture 40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58" y="1095488"/>
            <a:ext cx="244800" cy="244800"/>
          </a:xfrm>
          <a:prstGeom prst="rect">
            <a:avLst/>
          </a:prstGeom>
        </p:spPr>
      </p:pic>
      <p:cxnSp>
        <p:nvCxnSpPr>
          <p:cNvPr id="410" name="Connecteur droit avec flèche 8"/>
          <p:cNvCxnSpPr/>
          <p:nvPr/>
        </p:nvCxnSpPr>
        <p:spPr>
          <a:xfrm>
            <a:off x="2377849" y="3642214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437148" y="4654592"/>
            <a:ext cx="148481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024586" y="4653136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817629" y="4654592"/>
            <a:ext cx="1488641" cy="225688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62996" y="1528829"/>
            <a:ext cx="694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/>
              <a:t>…</a:t>
            </a:r>
            <a:endParaRPr lang="en-US" sz="4800" b="1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66" y="1095488"/>
            <a:ext cx="244800" cy="2448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607" y="1095488"/>
            <a:ext cx="244800" cy="2448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814" y="1095488"/>
            <a:ext cx="244800" cy="2448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614" y="1095488"/>
            <a:ext cx="244800" cy="2448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6090731" y="1757161"/>
            <a:ext cx="2299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Let’s</a:t>
            </a:r>
            <a:r>
              <a:rPr lang="fr-FR" dirty="0" smtClean="0"/>
              <a:t> imagine </a:t>
            </a:r>
            <a:r>
              <a:rPr lang="fr-FR" dirty="0" err="1" smtClean="0"/>
              <a:t>we</a:t>
            </a:r>
            <a:r>
              <a:rPr lang="fr-FR" dirty="0" smtClean="0"/>
              <a:t> have </a:t>
            </a:r>
            <a:r>
              <a:rPr lang="fr-FR" dirty="0" err="1" smtClean="0"/>
              <a:t>thousands</a:t>
            </a:r>
            <a:r>
              <a:rPr lang="fr-FR" dirty="0" smtClean="0"/>
              <a:t> of </a:t>
            </a:r>
            <a:r>
              <a:rPr lang="fr-FR" dirty="0" err="1" smtClean="0"/>
              <a:t>samples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5940152" y="803100"/>
            <a:ext cx="524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000000"/>
                </a:solidFill>
              </a:rPr>
              <a:t>…</a:t>
            </a:r>
            <a:endParaRPr lang="en-US" sz="3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90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Pixel and </a:t>
            </a:r>
            <a:r>
              <a:rPr lang="fr-FR" dirty="0" err="1" smtClean="0"/>
              <a:t>entity</a:t>
            </a:r>
            <a:r>
              <a:rPr lang="fr-FR" dirty="0" smtClean="0"/>
              <a:t> budget management</a:t>
            </a:r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423517" y="251194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426382" y="228358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426382" y="205790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0" name="Rectangle 319"/>
          <p:cNvSpPr/>
          <p:nvPr/>
        </p:nvSpPr>
        <p:spPr>
          <a:xfrm>
            <a:off x="423517" y="183075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1215605" y="251194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1218470" y="228358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8" name="Rectangle 327"/>
          <p:cNvSpPr/>
          <p:nvPr/>
        </p:nvSpPr>
        <p:spPr>
          <a:xfrm>
            <a:off x="1218470" y="205790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9" name="Rectangle 328"/>
          <p:cNvSpPr/>
          <p:nvPr/>
        </p:nvSpPr>
        <p:spPr>
          <a:xfrm>
            <a:off x="1215605" y="183075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0" name="Rectangle 329"/>
          <p:cNvSpPr/>
          <p:nvPr/>
        </p:nvSpPr>
        <p:spPr>
          <a:xfrm>
            <a:off x="1215605" y="1604001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1" name="Rectangle 330"/>
          <p:cNvSpPr/>
          <p:nvPr/>
        </p:nvSpPr>
        <p:spPr>
          <a:xfrm>
            <a:off x="2013820" y="251049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2" name="Rectangle 331"/>
          <p:cNvSpPr/>
          <p:nvPr/>
        </p:nvSpPr>
        <p:spPr>
          <a:xfrm>
            <a:off x="2013820" y="228213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3" name="Rectangle 332"/>
          <p:cNvSpPr/>
          <p:nvPr/>
        </p:nvSpPr>
        <p:spPr>
          <a:xfrm>
            <a:off x="2013820" y="205644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6" name="Rectangle 335"/>
          <p:cNvSpPr/>
          <p:nvPr/>
        </p:nvSpPr>
        <p:spPr>
          <a:xfrm>
            <a:off x="2803998" y="251049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a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37" name="Rectangle 336"/>
          <p:cNvSpPr/>
          <p:nvPr/>
        </p:nvSpPr>
        <p:spPr>
          <a:xfrm>
            <a:off x="2806863" y="228213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</a:t>
            </a: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b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38" name="Rectangle 337"/>
          <p:cNvSpPr/>
          <p:nvPr/>
        </p:nvSpPr>
        <p:spPr>
          <a:xfrm>
            <a:off x="2806863" y="205644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9" name="Rectangle 338"/>
          <p:cNvSpPr/>
          <p:nvPr/>
        </p:nvSpPr>
        <p:spPr>
          <a:xfrm>
            <a:off x="2801258" y="182930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56" name="Rectangle 355"/>
          <p:cNvSpPr/>
          <p:nvPr/>
        </p:nvSpPr>
        <p:spPr>
          <a:xfrm>
            <a:off x="3597041" y="251049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57" name="Rectangle 356"/>
          <p:cNvSpPr/>
          <p:nvPr/>
        </p:nvSpPr>
        <p:spPr>
          <a:xfrm>
            <a:off x="3599906" y="228213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58" name="Rectangle 357"/>
          <p:cNvSpPr/>
          <p:nvPr/>
        </p:nvSpPr>
        <p:spPr>
          <a:xfrm>
            <a:off x="3599906" y="205644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59" name="Rectangle 358"/>
          <p:cNvSpPr/>
          <p:nvPr/>
        </p:nvSpPr>
        <p:spPr>
          <a:xfrm>
            <a:off x="3597041" y="182930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0" name="Rectangle 359"/>
          <p:cNvSpPr/>
          <p:nvPr/>
        </p:nvSpPr>
        <p:spPr>
          <a:xfrm>
            <a:off x="3595875" y="1602156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6" name="Rectangle 385"/>
          <p:cNvSpPr/>
          <p:nvPr/>
        </p:nvSpPr>
        <p:spPr>
          <a:xfrm>
            <a:off x="2807818" y="1604001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pic>
        <p:nvPicPr>
          <p:cNvPr id="394" name="Picture 3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580" y="4111115"/>
            <a:ext cx="244800" cy="244800"/>
          </a:xfrm>
          <a:prstGeom prst="rect">
            <a:avLst/>
          </a:prstGeom>
        </p:spPr>
      </p:pic>
      <p:pic>
        <p:nvPicPr>
          <p:cNvPr id="395" name="Picture 3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149" y="4111115"/>
            <a:ext cx="244800" cy="244800"/>
          </a:xfrm>
          <a:prstGeom prst="rect">
            <a:avLst/>
          </a:prstGeom>
        </p:spPr>
      </p:pic>
      <p:pic>
        <p:nvPicPr>
          <p:cNvPr id="396" name="Picture 3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94" y="4111115"/>
            <a:ext cx="244800" cy="244800"/>
          </a:xfrm>
          <a:prstGeom prst="rect">
            <a:avLst/>
          </a:prstGeom>
        </p:spPr>
      </p:pic>
      <p:pic>
        <p:nvPicPr>
          <p:cNvPr id="397" name="Picture 3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144" y="4111115"/>
            <a:ext cx="244800" cy="244800"/>
          </a:xfrm>
          <a:prstGeom prst="rect">
            <a:avLst/>
          </a:prstGeom>
        </p:spPr>
      </p:pic>
      <p:pic>
        <p:nvPicPr>
          <p:cNvPr id="398" name="Picture 3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56" y="4111115"/>
            <a:ext cx="244800" cy="244800"/>
          </a:xfrm>
          <a:prstGeom prst="rect">
            <a:avLst/>
          </a:prstGeom>
        </p:spPr>
      </p:pic>
      <p:pic>
        <p:nvPicPr>
          <p:cNvPr id="405" name="Picture 40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82" y="1095488"/>
            <a:ext cx="244800" cy="244800"/>
          </a:xfrm>
          <a:prstGeom prst="rect">
            <a:avLst/>
          </a:prstGeom>
        </p:spPr>
      </p:pic>
      <p:pic>
        <p:nvPicPr>
          <p:cNvPr id="406" name="Picture 40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351" y="1095488"/>
            <a:ext cx="244800" cy="244800"/>
          </a:xfrm>
          <a:prstGeom prst="rect">
            <a:avLst/>
          </a:prstGeom>
        </p:spPr>
      </p:pic>
      <p:pic>
        <p:nvPicPr>
          <p:cNvPr id="407" name="Picture 4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96" y="1095488"/>
            <a:ext cx="244800" cy="244800"/>
          </a:xfrm>
          <a:prstGeom prst="rect">
            <a:avLst/>
          </a:prstGeom>
        </p:spPr>
      </p:pic>
      <p:pic>
        <p:nvPicPr>
          <p:cNvPr id="408" name="Picture 40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346" y="1095488"/>
            <a:ext cx="244800" cy="244800"/>
          </a:xfrm>
          <a:prstGeom prst="rect">
            <a:avLst/>
          </a:prstGeom>
        </p:spPr>
      </p:pic>
      <p:pic>
        <p:nvPicPr>
          <p:cNvPr id="409" name="Picture 40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58" y="1095488"/>
            <a:ext cx="244800" cy="244800"/>
          </a:xfrm>
          <a:prstGeom prst="rect">
            <a:avLst/>
          </a:prstGeom>
        </p:spPr>
      </p:pic>
      <p:cxnSp>
        <p:nvCxnSpPr>
          <p:cNvPr id="410" name="Connecteur droit avec flèche 8"/>
          <p:cNvCxnSpPr/>
          <p:nvPr/>
        </p:nvCxnSpPr>
        <p:spPr>
          <a:xfrm>
            <a:off x="2377849" y="3642214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437148" y="4654592"/>
            <a:ext cx="148481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024586" y="4653136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817629" y="4654592"/>
            <a:ext cx="1488641" cy="225688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62996" y="1528829"/>
            <a:ext cx="694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/>
              <a:t>…</a:t>
            </a:r>
            <a:endParaRPr lang="en-US" sz="4800" b="1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66" y="1095488"/>
            <a:ext cx="244800" cy="2448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607" y="1095488"/>
            <a:ext cx="244800" cy="2448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814" y="1095488"/>
            <a:ext cx="244800" cy="2448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614" y="1095488"/>
            <a:ext cx="244800" cy="2448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6090731" y="1757161"/>
            <a:ext cx="2299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Let’s</a:t>
            </a:r>
            <a:r>
              <a:rPr lang="fr-FR" dirty="0" smtClean="0"/>
              <a:t> imagine </a:t>
            </a:r>
            <a:r>
              <a:rPr lang="fr-FR" dirty="0" err="1" smtClean="0"/>
              <a:t>we</a:t>
            </a:r>
            <a:r>
              <a:rPr lang="fr-FR" dirty="0" smtClean="0"/>
              <a:t> have </a:t>
            </a:r>
            <a:r>
              <a:rPr lang="fr-FR" dirty="0" err="1" smtClean="0"/>
              <a:t>thousands</a:t>
            </a:r>
            <a:r>
              <a:rPr lang="fr-FR" dirty="0" smtClean="0"/>
              <a:t> of </a:t>
            </a:r>
            <a:r>
              <a:rPr lang="fr-FR" dirty="0" err="1" smtClean="0"/>
              <a:t>samples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5940152" y="803100"/>
            <a:ext cx="524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000000"/>
                </a:solidFill>
              </a:rPr>
              <a:t>…</a:t>
            </a:r>
            <a:endParaRPr lang="en-US" sz="3200" b="1" dirty="0">
              <a:solidFill>
                <a:srgbClr val="000000"/>
              </a:solidFill>
            </a:endParaRPr>
          </a:p>
        </p:txBody>
      </p:sp>
      <p:cxnSp>
        <p:nvCxnSpPr>
          <p:cNvPr id="46" name="Connecteur droit avec flèche 8"/>
          <p:cNvCxnSpPr/>
          <p:nvPr/>
        </p:nvCxnSpPr>
        <p:spPr>
          <a:xfrm flipH="1">
            <a:off x="2049760" y="2924944"/>
            <a:ext cx="60319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8"/>
          <p:cNvCxnSpPr/>
          <p:nvPr/>
        </p:nvCxnSpPr>
        <p:spPr>
          <a:xfrm flipH="1">
            <a:off x="2849720" y="2924944"/>
            <a:ext cx="60319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8"/>
          <p:cNvCxnSpPr/>
          <p:nvPr/>
        </p:nvCxnSpPr>
        <p:spPr>
          <a:xfrm flipH="1">
            <a:off x="3641455" y="2924944"/>
            <a:ext cx="60319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8"/>
          <p:cNvCxnSpPr/>
          <p:nvPr/>
        </p:nvCxnSpPr>
        <p:spPr>
          <a:xfrm flipH="1">
            <a:off x="1261327" y="2924944"/>
            <a:ext cx="60319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8"/>
          <p:cNvCxnSpPr/>
          <p:nvPr/>
        </p:nvCxnSpPr>
        <p:spPr>
          <a:xfrm flipH="1">
            <a:off x="473059" y="2924944"/>
            <a:ext cx="60319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8"/>
          <p:cNvCxnSpPr/>
          <p:nvPr/>
        </p:nvCxnSpPr>
        <p:spPr>
          <a:xfrm flipH="1">
            <a:off x="2049760" y="5013176"/>
            <a:ext cx="60319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21020" y="306896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&lt;1px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803998" y="306896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&lt;1px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586225" y="306896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&lt;1px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205235" y="306896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&lt;1px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41940" y="306896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&lt;1px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2005267" y="515719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&lt;1px</a:t>
            </a:r>
            <a:endParaRPr lang="en-US" dirty="0"/>
          </a:p>
        </p:txBody>
      </p:sp>
      <p:pic>
        <p:nvPicPr>
          <p:cNvPr id="60" name="Picture 10" descr="File:Warning-icon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037" y="5777045"/>
            <a:ext cx="574129" cy="52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84585" y="5881230"/>
            <a:ext cx="298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Representation</a:t>
            </a:r>
            <a:r>
              <a:rPr lang="fr-FR" b="1" dirty="0" smtClean="0"/>
              <a:t> issue !</a:t>
            </a:r>
            <a:endParaRPr lang="en-US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4780187" y="4182179"/>
            <a:ext cx="694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/>
              <a:t>…</a:t>
            </a:r>
            <a:endParaRPr lang="en-US" sz="4800" b="1" dirty="0"/>
          </a:p>
        </p:txBody>
      </p:sp>
      <p:pic>
        <p:nvPicPr>
          <p:cNvPr id="63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352" y="5526524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861641" y="515719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&gt;</a:t>
            </a:r>
            <a:r>
              <a:rPr lang="fr-FR" dirty="0" smtClean="0"/>
              <a:t>1px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205120" y="515719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&gt;</a:t>
            </a:r>
            <a:r>
              <a:rPr lang="fr-FR" dirty="0" smtClean="0"/>
              <a:t>1px</a:t>
            </a:r>
            <a:endParaRPr lang="en-US" dirty="0"/>
          </a:p>
        </p:txBody>
      </p:sp>
      <p:pic>
        <p:nvPicPr>
          <p:cNvPr id="6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70" y="5526524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208" y="5513703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19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Preaggregation</a:t>
            </a:r>
            <a:endParaRPr lang="en-US" dirty="0"/>
          </a:p>
        </p:txBody>
      </p:sp>
      <p:pic>
        <p:nvPicPr>
          <p:cNvPr id="405" name="Picture 40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492" y="978188"/>
            <a:ext cx="244800" cy="244800"/>
          </a:xfrm>
          <a:prstGeom prst="rect">
            <a:avLst/>
          </a:prstGeom>
        </p:spPr>
      </p:pic>
      <p:pic>
        <p:nvPicPr>
          <p:cNvPr id="406" name="Picture 4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061" y="978188"/>
            <a:ext cx="244800" cy="244800"/>
          </a:xfrm>
          <a:prstGeom prst="rect">
            <a:avLst/>
          </a:prstGeom>
        </p:spPr>
      </p:pic>
      <p:pic>
        <p:nvPicPr>
          <p:cNvPr id="407" name="Picture 40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06" y="978188"/>
            <a:ext cx="244800" cy="244800"/>
          </a:xfrm>
          <a:prstGeom prst="rect">
            <a:avLst/>
          </a:prstGeom>
        </p:spPr>
      </p:pic>
      <p:pic>
        <p:nvPicPr>
          <p:cNvPr id="408" name="Picture 4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56" y="978188"/>
            <a:ext cx="244800" cy="244800"/>
          </a:xfrm>
          <a:prstGeom prst="rect">
            <a:avLst/>
          </a:prstGeom>
        </p:spPr>
      </p:pic>
      <p:pic>
        <p:nvPicPr>
          <p:cNvPr id="409" name="Picture 40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68" y="978188"/>
            <a:ext cx="244800" cy="2448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97" y="978188"/>
            <a:ext cx="244800" cy="2448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17" y="978188"/>
            <a:ext cx="244800" cy="2448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524" y="978188"/>
            <a:ext cx="244800" cy="2448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24" y="978188"/>
            <a:ext cx="244800" cy="244800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7491124" y="684612"/>
            <a:ext cx="524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000000"/>
                </a:solidFill>
              </a:rPr>
              <a:t>…</a:t>
            </a:r>
            <a:endParaRPr lang="en-US" sz="3200" b="1" dirty="0">
              <a:solidFill>
                <a:srgbClr val="0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118776" y="226987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121641" y="204151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121641" y="181582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118776" y="158868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910864" y="226987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913729" y="204151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913729" y="181582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910864" y="158868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910864" y="1361925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715305" y="2268417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709079" y="2040056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709079" y="1814368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499257" y="2268417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a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502122" y="2040056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</a:t>
            </a: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b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502122" y="1814368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499257" y="1587224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292300" y="2268417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295165" y="2040056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295165" y="1814368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5292300" y="1587224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291134" y="1360080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117610" y="5460880"/>
            <a:ext cx="1484820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118565" y="5003680"/>
            <a:ext cx="1484820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117610" y="4546480"/>
            <a:ext cx="1484820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117610" y="4089539"/>
            <a:ext cx="1484820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117610" y="3623183"/>
            <a:ext cx="1484820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0.5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705048" y="5459424"/>
            <a:ext cx="1485775" cy="228600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3706003" y="5002224"/>
            <a:ext cx="1485775" cy="228600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3705048" y="4545024"/>
            <a:ext cx="1485775" cy="228600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3705048" y="4088083"/>
            <a:ext cx="1485775" cy="22860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0.5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05048" y="3621727"/>
            <a:ext cx="1485775" cy="228600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291134" y="5460880"/>
            <a:ext cx="1431395" cy="225688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…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292089" y="5003680"/>
            <a:ext cx="1431395" cy="225688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…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291134" y="4546480"/>
            <a:ext cx="1431395" cy="225688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…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5291134" y="4089539"/>
            <a:ext cx="1431395" cy="225688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…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503077" y="1361925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119519" y="3175647"/>
            <a:ext cx="1482781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3705047" y="3175647"/>
            <a:ext cx="1483735" cy="228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0.5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5293044" y="3177103"/>
            <a:ext cx="1429430" cy="2256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…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5291133" y="3623183"/>
            <a:ext cx="1431395" cy="225688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…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389679" y="3079625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</a:t>
            </a:r>
            <a:r>
              <a:rPr lang="fr-FR" b="1" baseline="-25000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</a:t>
            </a:r>
            <a:endParaRPr lang="fr-FR" b="1" baseline="-25000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389679" y="3561360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7030A0"/>
                </a:solidFill>
              </a:rPr>
              <a:t>f</a:t>
            </a:r>
            <a:r>
              <a:rPr lang="fr-FR" b="1" baseline="-25000" dirty="0" err="1">
                <a:solidFill>
                  <a:srgbClr val="7030A0"/>
                </a:solidFill>
              </a:rPr>
              <a:t>e</a:t>
            </a:r>
            <a:endParaRPr lang="fr-FR" b="1" baseline="-25000" dirty="0" smtClean="0">
              <a:solidFill>
                <a:srgbClr val="7030A0"/>
              </a:solidFill>
            </a:endParaRPr>
          </a:p>
          <a:p>
            <a:endParaRPr lang="en-US" b="1" dirty="0"/>
          </a:p>
        </p:txBody>
      </p:sp>
      <p:sp>
        <p:nvSpPr>
          <p:cNvPr id="130" name="TextBox 129"/>
          <p:cNvSpPr txBox="1"/>
          <p:nvPr/>
        </p:nvSpPr>
        <p:spPr>
          <a:xfrm>
            <a:off x="1389679" y="4027716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C000"/>
                </a:solidFill>
              </a:rPr>
              <a:t>f</a:t>
            </a:r>
            <a:r>
              <a:rPr lang="fr-FR" b="1" baseline="-25000" dirty="0" err="1">
                <a:solidFill>
                  <a:srgbClr val="FFC000"/>
                </a:solidFill>
              </a:rPr>
              <a:t>d</a:t>
            </a:r>
            <a:endParaRPr lang="fr-FR" b="1" baseline="-25000" dirty="0" smtClean="0">
              <a:solidFill>
                <a:srgbClr val="FFC000"/>
              </a:solidFill>
            </a:endParaRPr>
          </a:p>
          <a:p>
            <a:endParaRPr lang="en-US" b="1" dirty="0"/>
          </a:p>
        </p:txBody>
      </p:sp>
      <p:sp>
        <p:nvSpPr>
          <p:cNvPr id="131" name="TextBox 130"/>
          <p:cNvSpPr txBox="1"/>
          <p:nvPr/>
        </p:nvSpPr>
        <p:spPr>
          <a:xfrm>
            <a:off x="1389679" y="4484657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92D050"/>
                </a:solidFill>
              </a:rPr>
              <a:t>f</a:t>
            </a:r>
            <a:r>
              <a:rPr lang="fr-FR" b="1" baseline="-25000" dirty="0" err="1">
                <a:solidFill>
                  <a:srgbClr val="92D050"/>
                </a:solidFill>
              </a:rPr>
              <a:t>c</a:t>
            </a:r>
            <a:endParaRPr lang="fr-FR" b="1" baseline="-25000" dirty="0" smtClean="0">
              <a:solidFill>
                <a:srgbClr val="92D050"/>
              </a:solidFill>
            </a:endParaRPr>
          </a:p>
          <a:p>
            <a:endParaRPr lang="en-US" b="1" dirty="0"/>
          </a:p>
        </p:txBody>
      </p:sp>
      <p:sp>
        <p:nvSpPr>
          <p:cNvPr id="132" name="TextBox 131"/>
          <p:cNvSpPr txBox="1"/>
          <p:nvPr/>
        </p:nvSpPr>
        <p:spPr>
          <a:xfrm>
            <a:off x="1379510" y="4928121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f</a:t>
            </a:r>
            <a:r>
              <a:rPr lang="fr-FR" b="1" baseline="-25000" dirty="0" err="1"/>
              <a:t>b</a:t>
            </a:r>
            <a:endParaRPr lang="fr-FR" b="1" baseline="-25000" dirty="0" smtClean="0"/>
          </a:p>
          <a:p>
            <a:endParaRPr lang="en-US" b="1" dirty="0"/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312" y="977000"/>
            <a:ext cx="244800" cy="244800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881" y="977000"/>
            <a:ext cx="244800" cy="24480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26" y="977000"/>
            <a:ext cx="244800" cy="24480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76" y="977000"/>
            <a:ext cx="244800" cy="244800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788" y="977000"/>
            <a:ext cx="244800" cy="244800"/>
          </a:xfrm>
          <a:prstGeom prst="rect">
            <a:avLst/>
          </a:prstGeom>
        </p:spPr>
      </p:pic>
      <p:cxnSp>
        <p:nvCxnSpPr>
          <p:cNvPr id="138" name="Connecteur droit avec flèche 8"/>
          <p:cNvCxnSpPr/>
          <p:nvPr/>
        </p:nvCxnSpPr>
        <p:spPr>
          <a:xfrm>
            <a:off x="4057355" y="2721354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1366215" y="5364858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f</a:t>
            </a:r>
            <a:r>
              <a:rPr lang="fr-FR" b="1" baseline="-25000" dirty="0">
                <a:solidFill>
                  <a:srgbClr val="FF0000"/>
                </a:solidFill>
              </a:rPr>
              <a:t>a</a:t>
            </a:r>
            <a:endParaRPr lang="fr-FR" b="1" baseline="-25000" dirty="0" smtClean="0">
              <a:solidFill>
                <a:srgbClr val="FF0000"/>
              </a:solidFill>
            </a:endParaRPr>
          </a:p>
          <a:p>
            <a:endParaRPr lang="en-US" b="1" dirty="0"/>
          </a:p>
        </p:txBody>
      </p:sp>
      <p:cxnSp>
        <p:nvCxnSpPr>
          <p:cNvPr id="144" name="Connecteur droit avec flèche 8"/>
          <p:cNvCxnSpPr/>
          <p:nvPr/>
        </p:nvCxnSpPr>
        <p:spPr>
          <a:xfrm flipH="1">
            <a:off x="3706003" y="5861815"/>
            <a:ext cx="1482779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4080593" y="600583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&gt;</a:t>
            </a:r>
            <a:r>
              <a:rPr lang="fr-FR" dirty="0" smtClean="0"/>
              <a:t>1px</a:t>
            </a:r>
            <a:endParaRPr lang="en-US" dirty="0"/>
          </a:p>
        </p:txBody>
      </p:sp>
      <p:pic>
        <p:nvPicPr>
          <p:cNvPr id="148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681" y="636234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9" name="Connecteur droit avec flèche 8"/>
          <p:cNvCxnSpPr/>
          <p:nvPr/>
        </p:nvCxnSpPr>
        <p:spPr>
          <a:xfrm flipH="1">
            <a:off x="2117610" y="5861815"/>
            <a:ext cx="1482779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8"/>
          <p:cNvCxnSpPr/>
          <p:nvPr/>
        </p:nvCxnSpPr>
        <p:spPr>
          <a:xfrm flipH="1">
            <a:off x="5273538" y="5861815"/>
            <a:ext cx="1482779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32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68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Bring</a:t>
            </a:r>
            <a:r>
              <a:rPr lang="fr-FR" dirty="0" smtClean="0"/>
              <a:t> more insight to the user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0000"/>
                </a:solidFill>
              </a:rPr>
              <a:t>Interaction :</a:t>
            </a:r>
          </a:p>
          <a:p>
            <a:pPr lvl="1"/>
            <a:r>
              <a:rPr lang="fr-FR" dirty="0" smtClean="0"/>
              <a:t>Basic interaction </a:t>
            </a:r>
            <a:r>
              <a:rPr lang="fr-FR" dirty="0" err="1" smtClean="0"/>
              <a:t>features</a:t>
            </a:r>
            <a:r>
              <a:rPr lang="fr-FR" dirty="0" smtClean="0"/>
              <a:t>: zoom, </a:t>
            </a:r>
            <a:r>
              <a:rPr lang="fr-FR" dirty="0" err="1" smtClean="0"/>
              <a:t>filter</a:t>
            </a:r>
            <a:r>
              <a:rPr lang="fr-FR" dirty="0"/>
              <a:t> </a:t>
            </a:r>
            <a:r>
              <a:rPr lang="fr-FR" dirty="0" smtClean="0"/>
              <a:t>etc.</a:t>
            </a:r>
          </a:p>
          <a:p>
            <a:pPr lvl="1"/>
            <a:r>
              <a:rPr lang="fr-FR" dirty="0" smtClean="0"/>
              <a:t>Visual </a:t>
            </a:r>
            <a:r>
              <a:rPr lang="fr-FR" dirty="0" err="1" smtClean="0"/>
              <a:t>analytics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878800" y="2497364"/>
            <a:ext cx="1484817" cy="564871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66238" y="2495908"/>
            <a:ext cx="695597" cy="564871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59281" y="2499529"/>
            <a:ext cx="1488641" cy="56125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878799" y="2721929"/>
            <a:ext cx="1484817" cy="238125"/>
          </a:xfrm>
          <a:custGeom>
            <a:avLst/>
            <a:gdLst>
              <a:gd name="connsiteX0" fmla="*/ 0 w 1047750"/>
              <a:gd name="connsiteY0" fmla="*/ 9525 h 238125"/>
              <a:gd name="connsiteX1" fmla="*/ 47625 w 1047750"/>
              <a:gd name="connsiteY1" fmla="*/ 0 h 238125"/>
              <a:gd name="connsiteX2" fmla="*/ 276225 w 1047750"/>
              <a:gd name="connsiteY2" fmla="*/ 19050 h 238125"/>
              <a:gd name="connsiteX3" fmla="*/ 333375 w 1047750"/>
              <a:gd name="connsiteY3" fmla="*/ 47625 h 238125"/>
              <a:gd name="connsiteX4" fmla="*/ 390525 w 1047750"/>
              <a:gd name="connsiteY4" fmla="*/ 95250 h 238125"/>
              <a:gd name="connsiteX5" fmla="*/ 419100 w 1047750"/>
              <a:gd name="connsiteY5" fmla="*/ 104775 h 238125"/>
              <a:gd name="connsiteX6" fmla="*/ 514350 w 1047750"/>
              <a:gd name="connsiteY6" fmla="*/ 76200 h 238125"/>
              <a:gd name="connsiteX7" fmla="*/ 619125 w 1047750"/>
              <a:gd name="connsiteY7" fmla="*/ 114300 h 238125"/>
              <a:gd name="connsiteX8" fmla="*/ 628650 w 1047750"/>
              <a:gd name="connsiteY8" fmla="*/ 142875 h 238125"/>
              <a:gd name="connsiteX9" fmla="*/ 666750 w 1047750"/>
              <a:gd name="connsiteY9" fmla="*/ 161925 h 238125"/>
              <a:gd name="connsiteX10" fmla="*/ 781050 w 1047750"/>
              <a:gd name="connsiteY10" fmla="*/ 180975 h 238125"/>
              <a:gd name="connsiteX11" fmla="*/ 895350 w 1047750"/>
              <a:gd name="connsiteY11" fmla="*/ 180975 h 238125"/>
              <a:gd name="connsiteX12" fmla="*/ 933450 w 1047750"/>
              <a:gd name="connsiteY12" fmla="*/ 238125 h 238125"/>
              <a:gd name="connsiteX13" fmla="*/ 1047750 w 1047750"/>
              <a:gd name="connsiteY13" fmla="*/ 228600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7750" h="238125">
                <a:moveTo>
                  <a:pt x="0" y="9525"/>
                </a:moveTo>
                <a:cubicBezTo>
                  <a:pt x="15875" y="6350"/>
                  <a:pt x="31436" y="0"/>
                  <a:pt x="47625" y="0"/>
                </a:cubicBezTo>
                <a:cubicBezTo>
                  <a:pt x="136599" y="0"/>
                  <a:pt x="194265" y="8805"/>
                  <a:pt x="276225" y="19050"/>
                </a:cubicBezTo>
                <a:cubicBezTo>
                  <a:pt x="304864" y="28596"/>
                  <a:pt x="308756" y="27109"/>
                  <a:pt x="333375" y="47625"/>
                </a:cubicBezTo>
                <a:cubicBezTo>
                  <a:pt x="364973" y="73957"/>
                  <a:pt x="355052" y="77513"/>
                  <a:pt x="390525" y="95250"/>
                </a:cubicBezTo>
                <a:cubicBezTo>
                  <a:pt x="399505" y="99740"/>
                  <a:pt x="409575" y="101600"/>
                  <a:pt x="419100" y="104775"/>
                </a:cubicBezTo>
                <a:cubicBezTo>
                  <a:pt x="488669" y="81585"/>
                  <a:pt x="456769" y="90595"/>
                  <a:pt x="514350" y="76200"/>
                </a:cubicBezTo>
                <a:cubicBezTo>
                  <a:pt x="571663" y="83364"/>
                  <a:pt x="589423" y="69746"/>
                  <a:pt x="619125" y="114300"/>
                </a:cubicBezTo>
                <a:cubicBezTo>
                  <a:pt x="624694" y="122654"/>
                  <a:pt x="621550" y="135775"/>
                  <a:pt x="628650" y="142875"/>
                </a:cubicBezTo>
                <a:cubicBezTo>
                  <a:pt x="638690" y="152915"/>
                  <a:pt x="653455" y="156939"/>
                  <a:pt x="666750" y="161925"/>
                </a:cubicBezTo>
                <a:cubicBezTo>
                  <a:pt x="698217" y="173725"/>
                  <a:pt x="753390" y="177517"/>
                  <a:pt x="781050" y="180975"/>
                </a:cubicBezTo>
                <a:cubicBezTo>
                  <a:pt x="803144" y="177819"/>
                  <a:pt x="869415" y="160804"/>
                  <a:pt x="895350" y="180975"/>
                </a:cubicBezTo>
                <a:cubicBezTo>
                  <a:pt x="913422" y="195031"/>
                  <a:pt x="933450" y="238125"/>
                  <a:pt x="933450" y="238125"/>
                </a:cubicBezTo>
                <a:lnTo>
                  <a:pt x="1047750" y="228600"/>
                </a:lnTo>
              </a:path>
            </a:pathLst>
          </a:custGeom>
          <a:noFill/>
          <a:ln>
            <a:solidFill>
              <a:srgbClr val="E84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298752" y="2733264"/>
            <a:ext cx="1409700" cy="162753"/>
          </a:xfrm>
          <a:custGeom>
            <a:avLst/>
            <a:gdLst>
              <a:gd name="connsiteX0" fmla="*/ 0 w 1409700"/>
              <a:gd name="connsiteY0" fmla="*/ 0 h 162753"/>
              <a:gd name="connsiteX1" fmla="*/ 523875 w 1409700"/>
              <a:gd name="connsiteY1" fmla="*/ 9525 h 162753"/>
              <a:gd name="connsiteX2" fmla="*/ 600075 w 1409700"/>
              <a:gd name="connsiteY2" fmla="*/ 19050 h 162753"/>
              <a:gd name="connsiteX3" fmla="*/ 733425 w 1409700"/>
              <a:gd name="connsiteY3" fmla="*/ 28575 h 162753"/>
              <a:gd name="connsiteX4" fmla="*/ 752475 w 1409700"/>
              <a:gd name="connsiteY4" fmla="*/ 142875 h 162753"/>
              <a:gd name="connsiteX5" fmla="*/ 971550 w 1409700"/>
              <a:gd name="connsiteY5" fmla="*/ 133350 h 162753"/>
              <a:gd name="connsiteX6" fmla="*/ 1247775 w 1409700"/>
              <a:gd name="connsiteY6" fmla="*/ 152400 h 162753"/>
              <a:gd name="connsiteX7" fmla="*/ 1314450 w 1409700"/>
              <a:gd name="connsiteY7" fmla="*/ 161925 h 162753"/>
              <a:gd name="connsiteX8" fmla="*/ 1409700 w 1409700"/>
              <a:gd name="connsiteY8" fmla="*/ 161925 h 162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9700" h="162753">
                <a:moveTo>
                  <a:pt x="0" y="0"/>
                </a:moveTo>
                <a:lnTo>
                  <a:pt x="523875" y="9525"/>
                </a:lnTo>
                <a:cubicBezTo>
                  <a:pt x="549460" y="10337"/>
                  <a:pt x="574582" y="16732"/>
                  <a:pt x="600075" y="19050"/>
                </a:cubicBezTo>
                <a:cubicBezTo>
                  <a:pt x="644455" y="23085"/>
                  <a:pt x="688975" y="25400"/>
                  <a:pt x="733425" y="28575"/>
                </a:cubicBezTo>
                <a:cubicBezTo>
                  <a:pt x="739775" y="66675"/>
                  <a:pt x="717120" y="127319"/>
                  <a:pt x="752475" y="142875"/>
                </a:cubicBezTo>
                <a:cubicBezTo>
                  <a:pt x="819379" y="172313"/>
                  <a:pt x="898470" y="131945"/>
                  <a:pt x="971550" y="133350"/>
                </a:cubicBezTo>
                <a:cubicBezTo>
                  <a:pt x="1063827" y="135125"/>
                  <a:pt x="1156409" y="139348"/>
                  <a:pt x="1247775" y="152400"/>
                </a:cubicBezTo>
                <a:cubicBezTo>
                  <a:pt x="1270000" y="155575"/>
                  <a:pt x="1292038" y="160607"/>
                  <a:pt x="1314450" y="161925"/>
                </a:cubicBezTo>
                <a:cubicBezTo>
                  <a:pt x="1346145" y="163789"/>
                  <a:pt x="1377950" y="161925"/>
                  <a:pt x="1409700" y="161925"/>
                </a:cubicBezTo>
              </a:path>
            </a:pathLst>
          </a:custGeom>
          <a:noFill/>
          <a:ln>
            <a:solidFill>
              <a:srgbClr val="E84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13398610" flipV="1">
            <a:off x="2466238" y="2639924"/>
            <a:ext cx="695597" cy="263326"/>
          </a:xfrm>
          <a:custGeom>
            <a:avLst/>
            <a:gdLst>
              <a:gd name="connsiteX0" fmla="*/ 0 w 171450"/>
              <a:gd name="connsiteY0" fmla="*/ 0 h 10338"/>
              <a:gd name="connsiteX1" fmla="*/ 171450 w 171450"/>
              <a:gd name="connsiteY1" fmla="*/ 9525 h 1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1450" h="10338">
                <a:moveTo>
                  <a:pt x="0" y="0"/>
                </a:moveTo>
                <a:cubicBezTo>
                  <a:pt x="101249" y="14464"/>
                  <a:pt x="44224" y="9525"/>
                  <a:pt x="171450" y="9525"/>
                </a:cubicBezTo>
              </a:path>
            </a:pathLst>
          </a:custGeom>
          <a:noFill/>
          <a:ln>
            <a:solidFill>
              <a:srgbClr val="E84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375" name="Picture 7" descr="E:\Images\curs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216" y="2960054"/>
            <a:ext cx="491567" cy="4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7" name="Picture 9" descr="https://i.ytimg.com/vi/-HE9Dj9WuuY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329320"/>
            <a:ext cx="3428124" cy="193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156176" y="3294485"/>
            <a:ext cx="1512168" cy="134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5576" y="3451621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Hovering</a:t>
            </a:r>
            <a:r>
              <a:rPr lang="fr-FR" dirty="0" smtClean="0"/>
              <a:t>/</a:t>
            </a:r>
            <a:r>
              <a:rPr lang="fr-FR" dirty="0" err="1" smtClean="0"/>
              <a:t>clicking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mouse </a:t>
            </a:r>
            <a:r>
              <a:rPr lang="fr-FR" dirty="0" err="1"/>
              <a:t>a</a:t>
            </a:r>
            <a:r>
              <a:rPr lang="fr-FR" dirty="0" err="1" smtClean="0"/>
              <a:t>utomatically</a:t>
            </a:r>
            <a:r>
              <a:rPr lang="fr-FR" dirty="0" smtClean="0"/>
              <a:t> </a:t>
            </a:r>
            <a:r>
              <a:rPr lang="fr-FR" dirty="0" err="1" smtClean="0"/>
              <a:t>highlights</a:t>
            </a:r>
            <a:r>
              <a:rPr lang="fr-FR" dirty="0" smtClean="0"/>
              <a:t> the </a:t>
            </a:r>
            <a:r>
              <a:rPr lang="fr-FR" dirty="0" err="1" smtClean="0"/>
              <a:t>corresponding</a:t>
            </a:r>
            <a:r>
              <a:rPr lang="fr-FR" dirty="0" smtClean="0"/>
              <a:t> line in the source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38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69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Bring</a:t>
            </a:r>
            <a:r>
              <a:rPr lang="fr-FR" dirty="0" smtClean="0"/>
              <a:t> more insight to the user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000000"/>
                </a:solidFill>
              </a:rPr>
              <a:t>Deeper</a:t>
            </a:r>
            <a:r>
              <a:rPr lang="fr-FR" dirty="0" smtClean="0">
                <a:solidFill>
                  <a:srgbClr val="000000"/>
                </a:solidFill>
              </a:rPr>
              <a:t> information about </a:t>
            </a:r>
            <a:r>
              <a:rPr lang="fr-FR" dirty="0" err="1" smtClean="0">
                <a:solidFill>
                  <a:srgbClr val="000000"/>
                </a:solidFill>
              </a:rPr>
              <a:t>function</a:t>
            </a:r>
            <a:r>
              <a:rPr lang="fr-FR" dirty="0" smtClean="0">
                <a:solidFill>
                  <a:srgbClr val="000000"/>
                </a:solidFill>
              </a:rPr>
              <a:t> calls</a:t>
            </a:r>
          </a:p>
          <a:p>
            <a:pPr lvl="1"/>
            <a:r>
              <a:rPr lang="fr-FR" dirty="0" smtClean="0"/>
              <a:t>Ex: Markov </a:t>
            </a:r>
            <a:r>
              <a:rPr lang="fr-FR" dirty="0" err="1" smtClean="0"/>
              <a:t>chain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803680" y="3418268"/>
            <a:ext cx="1484817" cy="564871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91118" y="3416812"/>
            <a:ext cx="695597" cy="564871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84161" y="3420433"/>
            <a:ext cx="1488641" cy="56125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803679" y="3642833"/>
            <a:ext cx="1484817" cy="238125"/>
          </a:xfrm>
          <a:custGeom>
            <a:avLst/>
            <a:gdLst>
              <a:gd name="connsiteX0" fmla="*/ 0 w 1047750"/>
              <a:gd name="connsiteY0" fmla="*/ 9525 h 238125"/>
              <a:gd name="connsiteX1" fmla="*/ 47625 w 1047750"/>
              <a:gd name="connsiteY1" fmla="*/ 0 h 238125"/>
              <a:gd name="connsiteX2" fmla="*/ 276225 w 1047750"/>
              <a:gd name="connsiteY2" fmla="*/ 19050 h 238125"/>
              <a:gd name="connsiteX3" fmla="*/ 333375 w 1047750"/>
              <a:gd name="connsiteY3" fmla="*/ 47625 h 238125"/>
              <a:gd name="connsiteX4" fmla="*/ 390525 w 1047750"/>
              <a:gd name="connsiteY4" fmla="*/ 95250 h 238125"/>
              <a:gd name="connsiteX5" fmla="*/ 419100 w 1047750"/>
              <a:gd name="connsiteY5" fmla="*/ 104775 h 238125"/>
              <a:gd name="connsiteX6" fmla="*/ 514350 w 1047750"/>
              <a:gd name="connsiteY6" fmla="*/ 76200 h 238125"/>
              <a:gd name="connsiteX7" fmla="*/ 619125 w 1047750"/>
              <a:gd name="connsiteY7" fmla="*/ 114300 h 238125"/>
              <a:gd name="connsiteX8" fmla="*/ 628650 w 1047750"/>
              <a:gd name="connsiteY8" fmla="*/ 142875 h 238125"/>
              <a:gd name="connsiteX9" fmla="*/ 666750 w 1047750"/>
              <a:gd name="connsiteY9" fmla="*/ 161925 h 238125"/>
              <a:gd name="connsiteX10" fmla="*/ 781050 w 1047750"/>
              <a:gd name="connsiteY10" fmla="*/ 180975 h 238125"/>
              <a:gd name="connsiteX11" fmla="*/ 895350 w 1047750"/>
              <a:gd name="connsiteY11" fmla="*/ 180975 h 238125"/>
              <a:gd name="connsiteX12" fmla="*/ 933450 w 1047750"/>
              <a:gd name="connsiteY12" fmla="*/ 238125 h 238125"/>
              <a:gd name="connsiteX13" fmla="*/ 1047750 w 1047750"/>
              <a:gd name="connsiteY13" fmla="*/ 228600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7750" h="238125">
                <a:moveTo>
                  <a:pt x="0" y="9525"/>
                </a:moveTo>
                <a:cubicBezTo>
                  <a:pt x="15875" y="6350"/>
                  <a:pt x="31436" y="0"/>
                  <a:pt x="47625" y="0"/>
                </a:cubicBezTo>
                <a:cubicBezTo>
                  <a:pt x="136599" y="0"/>
                  <a:pt x="194265" y="8805"/>
                  <a:pt x="276225" y="19050"/>
                </a:cubicBezTo>
                <a:cubicBezTo>
                  <a:pt x="304864" y="28596"/>
                  <a:pt x="308756" y="27109"/>
                  <a:pt x="333375" y="47625"/>
                </a:cubicBezTo>
                <a:cubicBezTo>
                  <a:pt x="364973" y="73957"/>
                  <a:pt x="355052" y="77513"/>
                  <a:pt x="390525" y="95250"/>
                </a:cubicBezTo>
                <a:cubicBezTo>
                  <a:pt x="399505" y="99740"/>
                  <a:pt x="409575" y="101600"/>
                  <a:pt x="419100" y="104775"/>
                </a:cubicBezTo>
                <a:cubicBezTo>
                  <a:pt x="488669" y="81585"/>
                  <a:pt x="456769" y="90595"/>
                  <a:pt x="514350" y="76200"/>
                </a:cubicBezTo>
                <a:cubicBezTo>
                  <a:pt x="571663" y="83364"/>
                  <a:pt x="589423" y="69746"/>
                  <a:pt x="619125" y="114300"/>
                </a:cubicBezTo>
                <a:cubicBezTo>
                  <a:pt x="624694" y="122654"/>
                  <a:pt x="621550" y="135775"/>
                  <a:pt x="628650" y="142875"/>
                </a:cubicBezTo>
                <a:cubicBezTo>
                  <a:pt x="638690" y="152915"/>
                  <a:pt x="653455" y="156939"/>
                  <a:pt x="666750" y="161925"/>
                </a:cubicBezTo>
                <a:cubicBezTo>
                  <a:pt x="698217" y="173725"/>
                  <a:pt x="753390" y="177517"/>
                  <a:pt x="781050" y="180975"/>
                </a:cubicBezTo>
                <a:cubicBezTo>
                  <a:pt x="803144" y="177819"/>
                  <a:pt x="869415" y="160804"/>
                  <a:pt x="895350" y="180975"/>
                </a:cubicBezTo>
                <a:cubicBezTo>
                  <a:pt x="913422" y="195031"/>
                  <a:pt x="933450" y="238125"/>
                  <a:pt x="933450" y="238125"/>
                </a:cubicBezTo>
                <a:lnTo>
                  <a:pt x="1047750" y="228600"/>
                </a:lnTo>
              </a:path>
            </a:pathLst>
          </a:custGeom>
          <a:noFill/>
          <a:ln>
            <a:solidFill>
              <a:srgbClr val="E84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223632" y="3654168"/>
            <a:ext cx="1409700" cy="162753"/>
          </a:xfrm>
          <a:custGeom>
            <a:avLst/>
            <a:gdLst>
              <a:gd name="connsiteX0" fmla="*/ 0 w 1409700"/>
              <a:gd name="connsiteY0" fmla="*/ 0 h 162753"/>
              <a:gd name="connsiteX1" fmla="*/ 523875 w 1409700"/>
              <a:gd name="connsiteY1" fmla="*/ 9525 h 162753"/>
              <a:gd name="connsiteX2" fmla="*/ 600075 w 1409700"/>
              <a:gd name="connsiteY2" fmla="*/ 19050 h 162753"/>
              <a:gd name="connsiteX3" fmla="*/ 733425 w 1409700"/>
              <a:gd name="connsiteY3" fmla="*/ 28575 h 162753"/>
              <a:gd name="connsiteX4" fmla="*/ 752475 w 1409700"/>
              <a:gd name="connsiteY4" fmla="*/ 142875 h 162753"/>
              <a:gd name="connsiteX5" fmla="*/ 971550 w 1409700"/>
              <a:gd name="connsiteY5" fmla="*/ 133350 h 162753"/>
              <a:gd name="connsiteX6" fmla="*/ 1247775 w 1409700"/>
              <a:gd name="connsiteY6" fmla="*/ 152400 h 162753"/>
              <a:gd name="connsiteX7" fmla="*/ 1314450 w 1409700"/>
              <a:gd name="connsiteY7" fmla="*/ 161925 h 162753"/>
              <a:gd name="connsiteX8" fmla="*/ 1409700 w 1409700"/>
              <a:gd name="connsiteY8" fmla="*/ 161925 h 162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9700" h="162753">
                <a:moveTo>
                  <a:pt x="0" y="0"/>
                </a:moveTo>
                <a:lnTo>
                  <a:pt x="523875" y="9525"/>
                </a:lnTo>
                <a:cubicBezTo>
                  <a:pt x="549460" y="10337"/>
                  <a:pt x="574582" y="16732"/>
                  <a:pt x="600075" y="19050"/>
                </a:cubicBezTo>
                <a:cubicBezTo>
                  <a:pt x="644455" y="23085"/>
                  <a:pt x="688975" y="25400"/>
                  <a:pt x="733425" y="28575"/>
                </a:cubicBezTo>
                <a:cubicBezTo>
                  <a:pt x="739775" y="66675"/>
                  <a:pt x="717120" y="127319"/>
                  <a:pt x="752475" y="142875"/>
                </a:cubicBezTo>
                <a:cubicBezTo>
                  <a:pt x="819379" y="172313"/>
                  <a:pt x="898470" y="131945"/>
                  <a:pt x="971550" y="133350"/>
                </a:cubicBezTo>
                <a:cubicBezTo>
                  <a:pt x="1063827" y="135125"/>
                  <a:pt x="1156409" y="139348"/>
                  <a:pt x="1247775" y="152400"/>
                </a:cubicBezTo>
                <a:cubicBezTo>
                  <a:pt x="1270000" y="155575"/>
                  <a:pt x="1292038" y="160607"/>
                  <a:pt x="1314450" y="161925"/>
                </a:cubicBezTo>
                <a:cubicBezTo>
                  <a:pt x="1346145" y="163789"/>
                  <a:pt x="1377950" y="161925"/>
                  <a:pt x="1409700" y="161925"/>
                </a:cubicBezTo>
              </a:path>
            </a:pathLst>
          </a:custGeom>
          <a:noFill/>
          <a:ln>
            <a:solidFill>
              <a:srgbClr val="E84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13398610" flipV="1">
            <a:off x="2391118" y="3560828"/>
            <a:ext cx="695597" cy="263326"/>
          </a:xfrm>
          <a:custGeom>
            <a:avLst/>
            <a:gdLst>
              <a:gd name="connsiteX0" fmla="*/ 0 w 171450"/>
              <a:gd name="connsiteY0" fmla="*/ 0 h 10338"/>
              <a:gd name="connsiteX1" fmla="*/ 171450 w 171450"/>
              <a:gd name="connsiteY1" fmla="*/ 9525 h 1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1450" h="10338">
                <a:moveTo>
                  <a:pt x="0" y="0"/>
                </a:moveTo>
                <a:cubicBezTo>
                  <a:pt x="101249" y="14464"/>
                  <a:pt x="44224" y="9525"/>
                  <a:pt x="171450" y="9525"/>
                </a:cubicBezTo>
              </a:path>
            </a:pathLst>
          </a:custGeom>
          <a:noFill/>
          <a:ln>
            <a:solidFill>
              <a:srgbClr val="E84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3683" y="2890066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96548" y="2661705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96548" y="2436017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93683" y="2208873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585771" y="2890066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88636" y="2661705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588636" y="2436017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585771" y="2208873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585771" y="1982118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390212" y="2888610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83986" y="2660249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383986" y="2434561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174164" y="2888610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a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177029" y="2660249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</a:t>
            </a: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b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177029" y="2434561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74164" y="2207417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67207" y="2888610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70072" y="2660249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970072" y="2434561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967207" y="2207417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966041" y="1980273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177984" y="1982118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271582" y="4213076"/>
            <a:ext cx="329004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259632" y="4755604"/>
            <a:ext cx="329004" cy="28803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259632" y="5268416"/>
            <a:ext cx="329004" cy="28803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271582" y="5771703"/>
            <a:ext cx="329004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887849" y="5949280"/>
            <a:ext cx="329004" cy="28803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cteur droit avec flèche 8"/>
          <p:cNvCxnSpPr>
            <a:endCxn id="38" idx="0"/>
          </p:cNvCxnSpPr>
          <p:nvPr/>
        </p:nvCxnSpPr>
        <p:spPr>
          <a:xfrm>
            <a:off x="1424134" y="4501108"/>
            <a:ext cx="0" cy="254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8"/>
          <p:cNvCxnSpPr/>
          <p:nvPr/>
        </p:nvCxnSpPr>
        <p:spPr>
          <a:xfrm>
            <a:off x="1419518" y="5043636"/>
            <a:ext cx="0" cy="254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8"/>
          <p:cNvCxnSpPr/>
          <p:nvPr/>
        </p:nvCxnSpPr>
        <p:spPr>
          <a:xfrm>
            <a:off x="1424427" y="5556448"/>
            <a:ext cx="0" cy="254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8"/>
          <p:cNvCxnSpPr>
            <a:endCxn id="41" idx="2"/>
          </p:cNvCxnSpPr>
          <p:nvPr/>
        </p:nvCxnSpPr>
        <p:spPr>
          <a:xfrm>
            <a:off x="1585771" y="5991894"/>
            <a:ext cx="302078" cy="1014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82607" y="44436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979742" y="498621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82607" y="544161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478566" y="6042595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0.5</a:t>
            </a:r>
            <a:endParaRPr lang="en-US" dirty="0"/>
          </a:p>
        </p:txBody>
      </p:sp>
      <p:cxnSp>
        <p:nvCxnSpPr>
          <p:cNvPr id="54" name="Curved Connector 53"/>
          <p:cNvCxnSpPr>
            <a:stCxn id="40" idx="1"/>
            <a:endCxn id="40" idx="4"/>
          </p:cNvCxnSpPr>
          <p:nvPr/>
        </p:nvCxnSpPr>
        <p:spPr>
          <a:xfrm rot="16200000" flipH="1">
            <a:off x="1254998" y="5878649"/>
            <a:ext cx="245851" cy="116320"/>
          </a:xfrm>
          <a:prstGeom prst="curvedConnector5">
            <a:avLst>
              <a:gd name="adj1" fmla="val 3874"/>
              <a:gd name="adj2" fmla="val -241708"/>
              <a:gd name="adj3" fmla="val 150366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77996" y="5999717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0.5</a:t>
            </a:r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3812754" y="4213076"/>
            <a:ext cx="329004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3800804" y="4755604"/>
            <a:ext cx="329004" cy="28803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800804" y="5268416"/>
            <a:ext cx="329004" cy="28803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812754" y="5771703"/>
            <a:ext cx="329004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429021" y="5949280"/>
            <a:ext cx="329004" cy="28803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Connecteur droit avec flèche 8"/>
          <p:cNvCxnSpPr>
            <a:endCxn id="65" idx="0"/>
          </p:cNvCxnSpPr>
          <p:nvPr/>
        </p:nvCxnSpPr>
        <p:spPr>
          <a:xfrm>
            <a:off x="3965306" y="4501108"/>
            <a:ext cx="0" cy="254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8"/>
          <p:cNvCxnSpPr/>
          <p:nvPr/>
        </p:nvCxnSpPr>
        <p:spPr>
          <a:xfrm>
            <a:off x="3960690" y="5043636"/>
            <a:ext cx="0" cy="254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8"/>
          <p:cNvCxnSpPr/>
          <p:nvPr/>
        </p:nvCxnSpPr>
        <p:spPr>
          <a:xfrm>
            <a:off x="3965599" y="5556448"/>
            <a:ext cx="0" cy="254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8"/>
          <p:cNvCxnSpPr>
            <a:endCxn id="68" idx="2"/>
          </p:cNvCxnSpPr>
          <p:nvPr/>
        </p:nvCxnSpPr>
        <p:spPr>
          <a:xfrm>
            <a:off x="4126943" y="5991894"/>
            <a:ext cx="302078" cy="1014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523779" y="44436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3520914" y="498621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3523779" y="544161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4019738" y="6042595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0.5</a:t>
            </a:r>
            <a:endParaRPr lang="en-US" dirty="0"/>
          </a:p>
        </p:txBody>
      </p:sp>
      <p:cxnSp>
        <p:nvCxnSpPr>
          <p:cNvPr id="79" name="Connecteur droit avec flèche 8"/>
          <p:cNvCxnSpPr/>
          <p:nvPr/>
        </p:nvCxnSpPr>
        <p:spPr>
          <a:xfrm flipH="1">
            <a:off x="3507671" y="5984204"/>
            <a:ext cx="309783" cy="1924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479623" y="610269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0.5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3181625" y="5999326"/>
            <a:ext cx="329004" cy="288032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2574414" y="4213076"/>
            <a:ext cx="329004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2562464" y="4755604"/>
            <a:ext cx="329004" cy="28803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2562464" y="5268416"/>
            <a:ext cx="329004" cy="28803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Connecteur droit avec flèche 8"/>
          <p:cNvCxnSpPr>
            <a:endCxn id="84" idx="0"/>
          </p:cNvCxnSpPr>
          <p:nvPr/>
        </p:nvCxnSpPr>
        <p:spPr>
          <a:xfrm>
            <a:off x="2726966" y="4501108"/>
            <a:ext cx="0" cy="254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"/>
          <p:cNvCxnSpPr/>
          <p:nvPr/>
        </p:nvCxnSpPr>
        <p:spPr>
          <a:xfrm>
            <a:off x="2722350" y="5043636"/>
            <a:ext cx="0" cy="254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2285439" y="444369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2282574" y="498621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9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7" descr="http://www.surveysoft.it/images/mecan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063" y="2334657"/>
            <a:ext cx="1381411" cy="13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7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Improving</a:t>
            </a:r>
            <a:r>
              <a:rPr lang="fr-FR" dirty="0" smtClean="0">
                <a:latin typeface="Aller" panose="02000503030000020004" pitchFamily="2" charset="0"/>
              </a:rPr>
              <a:t> RRI: </a:t>
            </a:r>
            <a:r>
              <a:rPr lang="fr-FR" dirty="0" err="1" smtClean="0">
                <a:latin typeface="Aller" panose="02000503030000020004" pitchFamily="2" charset="0"/>
              </a:rPr>
              <a:t>third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approach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19805" y="1762684"/>
            <a:ext cx="2284784" cy="85367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Aller" panose="02000503030000020004" pitchFamily="2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265" y="1862159"/>
            <a:ext cx="1877864" cy="71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78020" y="2689814"/>
            <a:ext cx="3168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Aller" panose="02000503030000020004" pitchFamily="2" charset="0"/>
              </a:rPr>
              <a:t>Samples</a:t>
            </a:r>
            <a:r>
              <a:rPr lang="fr-FR" sz="1400" dirty="0" smtClean="0">
                <a:latin typeface="Aller" panose="02000503030000020004" pitchFamily="2" charset="0"/>
              </a:rPr>
              <a:t>, routines/</a:t>
            </a:r>
            <a:r>
              <a:rPr lang="fr-FR" sz="1400" dirty="0" err="1">
                <a:latin typeface="Aller" panose="02000503030000020004" pitchFamily="2" charset="0"/>
              </a:rPr>
              <a:t>c</a:t>
            </a:r>
            <a:r>
              <a:rPr lang="fr-FR" sz="1400" dirty="0" err="1" smtClean="0">
                <a:latin typeface="Aller" panose="02000503030000020004" pitchFamily="2" charset="0"/>
              </a:rPr>
              <a:t>allstack</a:t>
            </a:r>
            <a:r>
              <a:rPr lang="fr-FR" sz="1400" dirty="0" smtClean="0"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latin typeface="Aller" panose="02000503030000020004" pitchFamily="2" charset="0"/>
              </a:rPr>
              <a:t>level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4904589" y="2189521"/>
            <a:ext cx="1734993" cy="7157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01"/>
          <a:stretch/>
        </p:blipFill>
        <p:spPr bwMode="auto">
          <a:xfrm>
            <a:off x="2458218" y="3778908"/>
            <a:ext cx="2607957" cy="1330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8" name="Picture 10" descr="http://www.garnhamhbewley.co.uk/assets/images/icons/file_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6" y="2905255"/>
            <a:ext cx="1129810" cy="11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" descr="http://www.surveysoft.it/images/mecan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629" y="3209754"/>
            <a:ext cx="1381411" cy="13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-207274" y="3987077"/>
            <a:ext cx="2123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Aller" panose="02000503030000020004" pitchFamily="2" charset="0"/>
              </a:rPr>
              <a:t>Clustered</a:t>
            </a:r>
            <a:r>
              <a:rPr lang="fr-FR" sz="1400" dirty="0" smtClean="0">
                <a:latin typeface="Aller" panose="02000503030000020004" pitchFamily="2" charset="0"/>
              </a:rPr>
              <a:t> trace files</a:t>
            </a:r>
          </a:p>
          <a:p>
            <a:pPr algn="ctr"/>
            <a:r>
              <a:rPr lang="fr-FR" sz="1400" dirty="0" smtClean="0">
                <a:latin typeface="Aller" panose="02000503030000020004" pitchFamily="2" charset="0"/>
              </a:rPr>
              <a:t>(</a:t>
            </a:r>
            <a:r>
              <a:rPr lang="fr-FR" sz="1400" dirty="0" err="1" smtClean="0">
                <a:latin typeface="Aller" panose="02000503030000020004" pitchFamily="2" charset="0"/>
              </a:rPr>
              <a:t>with</a:t>
            </a:r>
            <a:r>
              <a:rPr lang="fr-FR" sz="1400" dirty="0" smtClean="0"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latin typeface="Aller" panose="02000503030000020004" pitchFamily="2" charset="0"/>
              </a:rPr>
              <a:t>sampling</a:t>
            </a:r>
            <a:r>
              <a:rPr lang="fr-FR" sz="1400" dirty="0" smtClean="0">
                <a:latin typeface="Aller" panose="02000503030000020004" pitchFamily="2" charset="0"/>
              </a:rPr>
              <a:t>)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1419496" y="3310303"/>
            <a:ext cx="372621" cy="36004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2307101" y="4108996"/>
            <a:ext cx="312704" cy="32563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7" idx="1"/>
          </p:cNvCxnSpPr>
          <p:nvPr/>
        </p:nvCxnSpPr>
        <p:spPr>
          <a:xfrm flipV="1">
            <a:off x="1419496" y="2189521"/>
            <a:ext cx="1200309" cy="1120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46494" y="5132409"/>
            <a:ext cx="3168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Aller" panose="02000503030000020004" pitchFamily="2" charset="0"/>
              </a:rPr>
              <a:t>Performance </a:t>
            </a:r>
            <a:r>
              <a:rPr lang="fr-FR" sz="1400" dirty="0" err="1" smtClean="0">
                <a:latin typeface="Aller" panose="02000503030000020004" pitchFamily="2" charset="0"/>
              </a:rPr>
              <a:t>metrics</a:t>
            </a:r>
            <a:endParaRPr lang="en-US" sz="1400" dirty="0">
              <a:latin typeface="Aller" panose="02000503030000020004" pitchFamily="2" charset="0"/>
            </a:endParaRPr>
          </a:p>
        </p:txBody>
      </p:sp>
      <p:pic>
        <p:nvPicPr>
          <p:cNvPr id="25" name="Picture 7" descr="http://www.surveysoft.it/images/mecan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367" y="3557982"/>
            <a:ext cx="1381411" cy="13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 flipH="1" flipV="1">
            <a:off x="7024768" y="3490324"/>
            <a:ext cx="246693" cy="4589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439751" y="3949307"/>
            <a:ext cx="399662" cy="5518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839413" y="3949307"/>
            <a:ext cx="432048" cy="55186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271461" y="3949307"/>
            <a:ext cx="432048" cy="55186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79280" y="3949307"/>
            <a:ext cx="592322" cy="55186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30774" y="4608892"/>
            <a:ext cx="3191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FF0000"/>
                </a:solidFill>
                <a:latin typeface="Aller" panose="02000503030000020004" pitchFamily="2" charset="0"/>
              </a:rPr>
              <a:t>Phases </a:t>
            </a:r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discovered</a:t>
            </a:r>
            <a:r>
              <a:rPr lang="fr-FR" sz="1400" dirty="0" smtClean="0">
                <a:solidFill>
                  <a:srgbClr val="FF0000"/>
                </a:solidFill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from</a:t>
            </a:r>
            <a:r>
              <a:rPr lang="fr-FR" sz="1400" dirty="0" smtClean="0">
                <a:solidFill>
                  <a:srgbClr val="FF0000"/>
                </a:solidFill>
                <a:latin typeface="Aller" panose="02000503030000020004" pitchFamily="2" charset="0"/>
              </a:rPr>
              <a:t> perf. </a:t>
            </a:r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metrics</a:t>
            </a:r>
            <a:endParaRPr lang="en-US" sz="1400" dirty="0">
              <a:solidFill>
                <a:srgbClr val="FF0000"/>
              </a:solidFill>
              <a:latin typeface="Aller" panose="02000503030000020004" pitchFamily="2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957399" y="4248686"/>
            <a:ext cx="261764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271461" y="2189521"/>
            <a:ext cx="216024" cy="38894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797827" y="1145230"/>
            <a:ext cx="399662" cy="551864"/>
          </a:xfrm>
          <a:prstGeom prst="rect">
            <a:avLst/>
          </a:prstGeom>
          <a:solidFill>
            <a:srgbClr val="FF0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197489" y="1145230"/>
            <a:ext cx="432048" cy="55186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629537" y="1145230"/>
            <a:ext cx="432048" cy="55186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037356" y="1145230"/>
            <a:ext cx="592322" cy="551864"/>
          </a:xfrm>
          <a:prstGeom prst="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64560" y="1804815"/>
            <a:ext cx="264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FF0000"/>
                </a:solidFill>
                <a:latin typeface="Aller" panose="02000503030000020004" pitchFamily="2" charset="0"/>
              </a:rPr>
              <a:t>RRI </a:t>
            </a:r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aggregated</a:t>
            </a:r>
            <a:r>
              <a:rPr lang="fr-FR" sz="1400" dirty="0" smtClean="0">
                <a:solidFill>
                  <a:srgbClr val="FF0000"/>
                </a:solidFill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representation</a:t>
            </a:r>
            <a:endParaRPr lang="en-US" sz="1400" dirty="0">
              <a:solidFill>
                <a:srgbClr val="FF0000"/>
              </a:solidFill>
              <a:latin typeface="Aller" panose="02000503030000020004" pitchFamily="2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6034371" y="4271812"/>
            <a:ext cx="261764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088282" y="960686"/>
            <a:ext cx="3916746" cy="4032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915433" y="5586233"/>
            <a:ext cx="5713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Aller" panose="02000503030000020004" pitchFamily="2" charset="0"/>
              </a:rPr>
              <a:t>The </a:t>
            </a:r>
            <a:r>
              <a:rPr lang="fr-FR" b="1" dirty="0" err="1" smtClean="0">
                <a:latin typeface="Aller" panose="02000503030000020004" pitchFamily="2" charset="0"/>
              </a:rPr>
              <a:t>idea</a:t>
            </a:r>
            <a:r>
              <a:rPr lang="fr-FR" b="1" dirty="0" smtClean="0">
                <a:latin typeface="Aller" panose="02000503030000020004" pitchFamily="2" charset="0"/>
              </a:rPr>
              <a:t>: </a:t>
            </a:r>
            <a:r>
              <a:rPr lang="fr-FR" dirty="0" err="1" smtClean="0">
                <a:latin typeface="Aller" panose="02000503030000020004" pitchFamily="2" charset="0"/>
              </a:rPr>
              <a:t>apply</a:t>
            </a:r>
            <a:r>
              <a:rPr lang="fr-FR" dirty="0" smtClean="0">
                <a:latin typeface="Aller" panose="02000503030000020004" pitchFamily="2" charset="0"/>
              </a:rPr>
              <a:t> the </a:t>
            </a:r>
            <a:r>
              <a:rPr lang="fr-FR" dirty="0" err="1" smtClean="0">
                <a:latin typeface="Aller" panose="02000503030000020004" pitchFamily="2" charset="0"/>
              </a:rPr>
              <a:t>aggregation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method</a:t>
            </a:r>
            <a:r>
              <a:rPr lang="fr-FR" dirty="0" smtClean="0">
                <a:latin typeface="Aller" panose="02000503030000020004" pitchFamily="2" charset="0"/>
              </a:rPr>
              <a:t> on the performance </a:t>
            </a:r>
            <a:r>
              <a:rPr lang="fr-FR" dirty="0" err="1" smtClean="0">
                <a:latin typeface="Aller" panose="02000503030000020004" pitchFamily="2" charset="0"/>
              </a:rPr>
              <a:t>metrics</a:t>
            </a:r>
            <a:r>
              <a:rPr lang="fr-FR" dirty="0" smtClean="0">
                <a:latin typeface="Aller" panose="02000503030000020004" pitchFamily="2" charset="0"/>
              </a:rPr>
              <a:t>, and </a:t>
            </a:r>
            <a:r>
              <a:rPr lang="fr-FR" dirty="0" err="1" smtClean="0">
                <a:latin typeface="Aller" panose="02000503030000020004" pitchFamily="2" charset="0"/>
              </a:rPr>
              <a:t>distinguish</a:t>
            </a:r>
            <a:r>
              <a:rPr lang="fr-FR" dirty="0" smtClean="0">
                <a:latin typeface="Aller" panose="02000503030000020004" pitchFamily="2" charset="0"/>
              </a:rPr>
              <a:t> phases.</a:t>
            </a:r>
          </a:p>
          <a:p>
            <a:r>
              <a:rPr lang="fr-FR" dirty="0" err="1" smtClean="0">
                <a:latin typeface="Aller" panose="02000503030000020004" pitchFamily="2" charset="0"/>
              </a:rPr>
              <a:t>Identify</a:t>
            </a:r>
            <a:r>
              <a:rPr lang="fr-FR" dirty="0" smtClean="0">
                <a:latin typeface="Aller" panose="02000503030000020004" pitchFamily="2" charset="0"/>
              </a:rPr>
              <a:t>, for </a:t>
            </a:r>
            <a:r>
              <a:rPr lang="fr-FR" dirty="0" err="1" smtClean="0">
                <a:latin typeface="Aller" panose="02000503030000020004" pitchFamily="2" charset="0"/>
              </a:rPr>
              <a:t>each</a:t>
            </a:r>
            <a:r>
              <a:rPr lang="fr-FR" dirty="0" smtClean="0">
                <a:latin typeface="Aller" panose="02000503030000020004" pitchFamily="2" charset="0"/>
              </a:rPr>
              <a:t> phase, the </a:t>
            </a:r>
            <a:r>
              <a:rPr lang="fr-FR" dirty="0" err="1" smtClean="0">
                <a:latin typeface="Aller" panose="02000503030000020004" pitchFamily="2" charset="0"/>
              </a:rPr>
              <a:t>most</a:t>
            </a:r>
            <a:r>
              <a:rPr lang="fr-FR" dirty="0" smtClean="0">
                <a:latin typeface="Aller" panose="02000503030000020004" pitchFamily="2" charset="0"/>
              </a:rPr>
              <a:t> relevant routine(s).</a:t>
            </a:r>
          </a:p>
        </p:txBody>
      </p:sp>
      <p:pic>
        <p:nvPicPr>
          <p:cNvPr id="54" name="Picture 2" descr="https://s-media-cache-ak0.pinimg.com/736x/6b/b7/fa/6bb7faafa0f7e4479ba4d73729b21ee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949" y="5609836"/>
            <a:ext cx="731008" cy="73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66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>
                <a:latin typeface="Aller" panose="02000503030000020004" pitchFamily="2" charset="0"/>
              </a:rPr>
              <a:t>Third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approach</a:t>
            </a:r>
            <a:r>
              <a:rPr lang="fr-FR" dirty="0" smtClean="0">
                <a:latin typeface="Aller" panose="02000503030000020004" pitchFamily="2" charset="0"/>
              </a:rPr>
              <a:t>: </a:t>
            </a:r>
            <a:r>
              <a:rPr lang="fr-FR" dirty="0" err="1" smtClean="0">
                <a:latin typeface="Aller" panose="02000503030000020004" pitchFamily="2" charset="0"/>
              </a:rPr>
              <a:t>Distinguish</a:t>
            </a:r>
            <a:r>
              <a:rPr lang="fr-FR" dirty="0" smtClean="0">
                <a:latin typeface="Aller" panose="02000503030000020004" pitchFamily="2" charset="0"/>
              </a:rPr>
              <a:t> phases </a:t>
            </a:r>
            <a:r>
              <a:rPr lang="fr-FR" dirty="0" err="1" smtClean="0">
                <a:latin typeface="Aller" panose="02000503030000020004" pitchFamily="2" charset="0"/>
              </a:rPr>
              <a:t>from</a:t>
            </a:r>
            <a:r>
              <a:rPr lang="fr-FR" dirty="0" smtClean="0">
                <a:latin typeface="Aller" panose="02000503030000020004" pitchFamily="2" charset="0"/>
              </a:rPr>
              <a:t> the performance </a:t>
            </a:r>
            <a:r>
              <a:rPr lang="fr-FR" dirty="0" err="1" smtClean="0">
                <a:latin typeface="Aller" panose="02000503030000020004" pitchFamily="2" charset="0"/>
              </a:rPr>
              <a:t>metrics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1088" y="6357938"/>
            <a:ext cx="442912" cy="412750"/>
          </a:xfrm>
        </p:spPr>
        <p:txBody>
          <a:bodyPr/>
          <a:lstStyle/>
          <a:p>
            <a:fld id="{4A490C5D-AEA8-4823-B9B3-806910A0ECF7}" type="slidenum">
              <a:rPr lang="es-ES" smtClean="0"/>
              <a:pPr/>
              <a:t>70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423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71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Proposal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5445224"/>
            <a:ext cx="8928992" cy="864096"/>
          </a:xfrm>
        </p:spPr>
        <p:txBody>
          <a:bodyPr>
            <a:normAutofit fontScale="85000" lnSpcReduction="10000"/>
          </a:bodyPr>
          <a:lstStyle/>
          <a:p>
            <a:r>
              <a:rPr lang="fr-FR" dirty="0" err="1" smtClean="0"/>
              <a:t>Find</a:t>
            </a:r>
            <a:r>
              <a:rPr lang="fr-FR" dirty="0" smtClean="0"/>
              <a:t> routines </a:t>
            </a:r>
            <a:r>
              <a:rPr lang="fr-FR" dirty="0" err="1" smtClean="0"/>
              <a:t>according</a:t>
            </a:r>
            <a:r>
              <a:rPr lang="fr-FR" dirty="0" smtClean="0"/>
              <a:t> to the performance </a:t>
            </a:r>
            <a:r>
              <a:rPr lang="fr-FR" dirty="0" err="1" smtClean="0"/>
              <a:t>metrics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 smtClean="0"/>
          </a:p>
          <a:p>
            <a:r>
              <a:rPr lang="fr-FR" dirty="0" err="1" smtClean="0"/>
              <a:t>Apply</a:t>
            </a:r>
            <a:r>
              <a:rPr lang="fr-FR" dirty="0" smtClean="0"/>
              <a:t>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dirty="0" err="1" smtClean="0"/>
              <a:t>direcly</a:t>
            </a:r>
            <a:r>
              <a:rPr lang="fr-FR" dirty="0" smtClean="0"/>
              <a:t> on the performance </a:t>
            </a:r>
            <a:r>
              <a:rPr lang="fr-FR" dirty="0" err="1" smtClean="0"/>
              <a:t>metrics</a:t>
            </a:r>
            <a:r>
              <a:rPr lang="fr-FR" dirty="0" smtClean="0"/>
              <a:t> data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8712" y="908720"/>
            <a:ext cx="6048672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326904" y="1043952"/>
            <a:ext cx="0" cy="3451652"/>
          </a:xfrm>
          <a:prstGeom prst="line">
            <a:avLst/>
          </a:prstGeom>
          <a:ln w="3810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263008" y="1043952"/>
            <a:ext cx="0" cy="3451652"/>
          </a:xfrm>
          <a:prstGeom prst="line">
            <a:avLst/>
          </a:prstGeom>
          <a:ln w="3810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43128" y="1043952"/>
            <a:ext cx="0" cy="3451652"/>
          </a:xfrm>
          <a:prstGeom prst="line">
            <a:avLst/>
          </a:prstGeom>
          <a:ln w="3810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03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72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building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7" r="5290" b="17937"/>
          <a:stretch/>
        </p:blipFill>
        <p:spPr bwMode="auto">
          <a:xfrm>
            <a:off x="885875" y="983655"/>
            <a:ext cx="6206058" cy="143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9" t="83494" r="70772"/>
          <a:stretch/>
        </p:blipFill>
        <p:spPr bwMode="auto">
          <a:xfrm>
            <a:off x="7769570" y="897223"/>
            <a:ext cx="792485" cy="55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5" r="49863"/>
          <a:stretch/>
        </p:blipFill>
        <p:spPr bwMode="auto">
          <a:xfrm>
            <a:off x="7265514" y="1387510"/>
            <a:ext cx="1285875" cy="55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4" r="28989"/>
          <a:stretch/>
        </p:blipFill>
        <p:spPr bwMode="auto">
          <a:xfrm>
            <a:off x="7248313" y="1847005"/>
            <a:ext cx="1272541" cy="55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51" r="7316"/>
          <a:stretch/>
        </p:blipFill>
        <p:spPr bwMode="auto">
          <a:xfrm>
            <a:off x="7622526" y="2337382"/>
            <a:ext cx="908051" cy="55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 flipH="1">
            <a:off x="1835696" y="4077072"/>
            <a:ext cx="360535" cy="16978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 flipH="1">
            <a:off x="1833383" y="3861005"/>
            <a:ext cx="360535" cy="16978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 flipH="1">
            <a:off x="1831960" y="3645024"/>
            <a:ext cx="360535" cy="1697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E10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1833384" y="3425252"/>
            <a:ext cx="360535" cy="16978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1833386" y="3203471"/>
            <a:ext cx="360535" cy="16978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.4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4" name="Rectangle 33"/>
          <p:cNvSpPr/>
          <p:nvPr/>
        </p:nvSpPr>
        <p:spPr>
          <a:xfrm flipH="1">
            <a:off x="1835696" y="2983593"/>
            <a:ext cx="360040" cy="16978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.8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763688" y="2422351"/>
            <a:ext cx="214669" cy="504056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835696" y="2422351"/>
            <a:ext cx="467892" cy="504056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908739" y="2422351"/>
            <a:ext cx="789698" cy="504056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984092" y="2422351"/>
            <a:ext cx="1080120" cy="504056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65" name="Straight Arrow Connector 62464"/>
          <p:cNvCxnSpPr/>
          <p:nvPr/>
        </p:nvCxnSpPr>
        <p:spPr>
          <a:xfrm>
            <a:off x="2087876" y="2422351"/>
            <a:ext cx="1336376" cy="504056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 flipH="1">
            <a:off x="2193921" y="4077115"/>
            <a:ext cx="360535" cy="16978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7" name="Rectangle 76"/>
          <p:cNvSpPr/>
          <p:nvPr/>
        </p:nvSpPr>
        <p:spPr>
          <a:xfrm flipH="1">
            <a:off x="2191608" y="3861048"/>
            <a:ext cx="360535" cy="16978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8" name="Rectangle 77"/>
          <p:cNvSpPr/>
          <p:nvPr/>
        </p:nvSpPr>
        <p:spPr>
          <a:xfrm flipH="1">
            <a:off x="2190185" y="3645067"/>
            <a:ext cx="360535" cy="1697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E10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9" name="Rectangle 78"/>
          <p:cNvSpPr/>
          <p:nvPr/>
        </p:nvSpPr>
        <p:spPr>
          <a:xfrm flipH="1">
            <a:off x="2191609" y="3425295"/>
            <a:ext cx="360535" cy="16978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0" name="Rectangle 79"/>
          <p:cNvSpPr/>
          <p:nvPr/>
        </p:nvSpPr>
        <p:spPr>
          <a:xfrm flipH="1">
            <a:off x="2191611" y="3203514"/>
            <a:ext cx="360535" cy="16978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.4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1" name="Rectangle 80"/>
          <p:cNvSpPr/>
          <p:nvPr/>
        </p:nvSpPr>
        <p:spPr>
          <a:xfrm flipH="1">
            <a:off x="2193921" y="2983636"/>
            <a:ext cx="360040" cy="16978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.8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2" name="Rectangle 81"/>
          <p:cNvSpPr/>
          <p:nvPr/>
        </p:nvSpPr>
        <p:spPr>
          <a:xfrm flipH="1">
            <a:off x="2552146" y="4077072"/>
            <a:ext cx="360535" cy="16978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3" name="Rectangle 82"/>
          <p:cNvSpPr/>
          <p:nvPr/>
        </p:nvSpPr>
        <p:spPr>
          <a:xfrm flipH="1">
            <a:off x="2549833" y="3861005"/>
            <a:ext cx="360535" cy="16978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4" name="Rectangle 83"/>
          <p:cNvSpPr/>
          <p:nvPr/>
        </p:nvSpPr>
        <p:spPr>
          <a:xfrm flipH="1">
            <a:off x="2548410" y="3645024"/>
            <a:ext cx="360535" cy="1697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E10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5" name="Rectangle 84"/>
          <p:cNvSpPr/>
          <p:nvPr/>
        </p:nvSpPr>
        <p:spPr>
          <a:xfrm flipH="1">
            <a:off x="2549834" y="3425252"/>
            <a:ext cx="360535" cy="16978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6" name="Rectangle 85"/>
          <p:cNvSpPr/>
          <p:nvPr/>
        </p:nvSpPr>
        <p:spPr>
          <a:xfrm flipH="1">
            <a:off x="2549836" y="3203471"/>
            <a:ext cx="360535" cy="16978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.4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7" name="Rectangle 86"/>
          <p:cNvSpPr/>
          <p:nvPr/>
        </p:nvSpPr>
        <p:spPr>
          <a:xfrm flipH="1">
            <a:off x="2552146" y="2983593"/>
            <a:ext cx="360040" cy="16978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.8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8" name="Rectangle 87"/>
          <p:cNvSpPr/>
          <p:nvPr/>
        </p:nvSpPr>
        <p:spPr>
          <a:xfrm flipH="1">
            <a:off x="2913238" y="4077072"/>
            <a:ext cx="360535" cy="16978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9" name="Rectangle 88"/>
          <p:cNvSpPr/>
          <p:nvPr/>
        </p:nvSpPr>
        <p:spPr>
          <a:xfrm flipH="1">
            <a:off x="2910925" y="3861005"/>
            <a:ext cx="360535" cy="16978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0" name="Rectangle 89"/>
          <p:cNvSpPr/>
          <p:nvPr/>
        </p:nvSpPr>
        <p:spPr>
          <a:xfrm flipH="1">
            <a:off x="2909502" y="3645024"/>
            <a:ext cx="360535" cy="1697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E10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1" name="Rectangle 90"/>
          <p:cNvSpPr/>
          <p:nvPr/>
        </p:nvSpPr>
        <p:spPr>
          <a:xfrm flipH="1">
            <a:off x="2910926" y="3425252"/>
            <a:ext cx="360535" cy="16978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2" name="Rectangle 91"/>
          <p:cNvSpPr/>
          <p:nvPr/>
        </p:nvSpPr>
        <p:spPr>
          <a:xfrm flipH="1">
            <a:off x="2910928" y="3203471"/>
            <a:ext cx="360535" cy="16978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.4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3" name="Rectangle 92"/>
          <p:cNvSpPr/>
          <p:nvPr/>
        </p:nvSpPr>
        <p:spPr>
          <a:xfrm flipH="1">
            <a:off x="2913238" y="2983593"/>
            <a:ext cx="360040" cy="16978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.8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4" name="Rectangle 93"/>
          <p:cNvSpPr/>
          <p:nvPr/>
        </p:nvSpPr>
        <p:spPr>
          <a:xfrm flipH="1">
            <a:off x="3277198" y="4077072"/>
            <a:ext cx="360535" cy="16978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5" name="Rectangle 94"/>
          <p:cNvSpPr/>
          <p:nvPr/>
        </p:nvSpPr>
        <p:spPr>
          <a:xfrm flipH="1">
            <a:off x="3274885" y="3861005"/>
            <a:ext cx="360535" cy="16978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6" name="Rectangle 95"/>
          <p:cNvSpPr/>
          <p:nvPr/>
        </p:nvSpPr>
        <p:spPr>
          <a:xfrm flipH="1">
            <a:off x="3273462" y="3645024"/>
            <a:ext cx="360535" cy="1697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E10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7" name="Rectangle 96"/>
          <p:cNvSpPr/>
          <p:nvPr/>
        </p:nvSpPr>
        <p:spPr>
          <a:xfrm flipH="1">
            <a:off x="3274886" y="3425252"/>
            <a:ext cx="360535" cy="16978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8" name="Rectangle 97"/>
          <p:cNvSpPr/>
          <p:nvPr/>
        </p:nvSpPr>
        <p:spPr>
          <a:xfrm flipH="1">
            <a:off x="3274888" y="3203471"/>
            <a:ext cx="360535" cy="16978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.4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9" name="Rectangle 98"/>
          <p:cNvSpPr/>
          <p:nvPr/>
        </p:nvSpPr>
        <p:spPr>
          <a:xfrm flipH="1">
            <a:off x="3277198" y="2983593"/>
            <a:ext cx="360040" cy="16978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.8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2481" name="TextBox 62480"/>
          <p:cNvSpPr txBox="1"/>
          <p:nvPr/>
        </p:nvSpPr>
        <p:spPr>
          <a:xfrm>
            <a:off x="1171583" y="4405851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>
                <a:solidFill>
                  <a:srgbClr val="000000"/>
                </a:solidFill>
              </a:rPr>
              <a:t>Sample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2482" name="TextBox 62481"/>
          <p:cNvSpPr txBox="1"/>
          <p:nvPr/>
        </p:nvSpPr>
        <p:spPr>
          <a:xfrm>
            <a:off x="1879982" y="4386953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rgbClr val="000000"/>
                </a:solidFill>
              </a:rPr>
              <a:t>1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233055" y="4386953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</a:rPr>
              <a:t>2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593593" y="4386953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</a:rPr>
              <a:t>3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950949" y="4382728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</a:rPr>
              <a:t>4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318645" y="4386952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</a:rPr>
              <a:t>5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 flipH="1">
            <a:off x="1873406" y="6162506"/>
            <a:ext cx="1075559" cy="16978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2" name="Rectangle 111"/>
          <p:cNvSpPr/>
          <p:nvPr/>
        </p:nvSpPr>
        <p:spPr>
          <a:xfrm flipH="1">
            <a:off x="1871093" y="5946439"/>
            <a:ext cx="1075559" cy="16978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3" name="Rectangle 112"/>
          <p:cNvSpPr/>
          <p:nvPr/>
        </p:nvSpPr>
        <p:spPr>
          <a:xfrm flipH="1">
            <a:off x="1869670" y="5730458"/>
            <a:ext cx="1075559" cy="1697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E10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4" name="Rectangle 113"/>
          <p:cNvSpPr/>
          <p:nvPr/>
        </p:nvSpPr>
        <p:spPr>
          <a:xfrm flipH="1">
            <a:off x="1871094" y="5510686"/>
            <a:ext cx="1075559" cy="16978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5" name="Rectangle 114"/>
          <p:cNvSpPr/>
          <p:nvPr/>
        </p:nvSpPr>
        <p:spPr>
          <a:xfrm flipH="1">
            <a:off x="1871096" y="5288905"/>
            <a:ext cx="1075559" cy="16978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.4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6" name="Rectangle 115"/>
          <p:cNvSpPr/>
          <p:nvPr/>
        </p:nvSpPr>
        <p:spPr>
          <a:xfrm flipH="1">
            <a:off x="1873407" y="5069027"/>
            <a:ext cx="1074082" cy="16978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.8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29" name="Rectangle 128"/>
          <p:cNvSpPr/>
          <p:nvPr/>
        </p:nvSpPr>
        <p:spPr>
          <a:xfrm flipH="1">
            <a:off x="2950948" y="6162506"/>
            <a:ext cx="1077145" cy="16978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30" name="Rectangle 129"/>
          <p:cNvSpPr/>
          <p:nvPr/>
        </p:nvSpPr>
        <p:spPr>
          <a:xfrm flipH="1">
            <a:off x="2948635" y="5946439"/>
            <a:ext cx="1077145" cy="16978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31" name="Rectangle 130"/>
          <p:cNvSpPr/>
          <p:nvPr/>
        </p:nvSpPr>
        <p:spPr>
          <a:xfrm flipH="1">
            <a:off x="2947212" y="5730458"/>
            <a:ext cx="1077145" cy="1697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E10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32" name="Rectangle 131"/>
          <p:cNvSpPr/>
          <p:nvPr/>
        </p:nvSpPr>
        <p:spPr>
          <a:xfrm flipH="1">
            <a:off x="2948636" y="5510686"/>
            <a:ext cx="1077145" cy="16978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33" name="Rectangle 132"/>
          <p:cNvSpPr/>
          <p:nvPr/>
        </p:nvSpPr>
        <p:spPr>
          <a:xfrm flipH="1">
            <a:off x="2948638" y="5288905"/>
            <a:ext cx="1077145" cy="16978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.4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34" name="Rectangle 133"/>
          <p:cNvSpPr/>
          <p:nvPr/>
        </p:nvSpPr>
        <p:spPr>
          <a:xfrm flipH="1">
            <a:off x="2950949" y="5069027"/>
            <a:ext cx="1075666" cy="16978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.8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cxnSp>
        <p:nvCxnSpPr>
          <p:cNvPr id="62484" name="Straight Arrow Connector 62483"/>
          <p:cNvCxnSpPr/>
          <p:nvPr/>
        </p:nvCxnSpPr>
        <p:spPr>
          <a:xfrm>
            <a:off x="2871233" y="4682850"/>
            <a:ext cx="0" cy="258318"/>
          </a:xfrm>
          <a:prstGeom prst="straightConnector1">
            <a:avLst/>
          </a:prstGeom>
          <a:ln w="47625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4211959" y="3584006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 smtClean="0">
                <a:solidFill>
                  <a:srgbClr val="000000"/>
                </a:solidFill>
              </a:rPr>
              <a:t>Raw</a:t>
            </a:r>
            <a:r>
              <a:rPr lang="fr-FR" sz="1200" b="1" dirty="0" smtClean="0">
                <a:solidFill>
                  <a:srgbClr val="000000"/>
                </a:solidFill>
              </a:rPr>
              <a:t> data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62485" name="Right Brace 62484"/>
          <p:cNvSpPr/>
          <p:nvPr/>
        </p:nvSpPr>
        <p:spPr>
          <a:xfrm>
            <a:off x="3779912" y="3203514"/>
            <a:ext cx="208992" cy="1043385"/>
          </a:xfrm>
          <a:prstGeom prst="rightBrac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487" name="Straight Arrow Connector 62486"/>
          <p:cNvCxnSpPr/>
          <p:nvPr/>
        </p:nvCxnSpPr>
        <p:spPr>
          <a:xfrm>
            <a:off x="3779912" y="3068485"/>
            <a:ext cx="248181" cy="43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4211959" y="5100311"/>
            <a:ext cx="319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>
                <a:solidFill>
                  <a:srgbClr val="000000"/>
                </a:solidFill>
              </a:rPr>
              <a:t>…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148" name="Rectangle 147"/>
          <p:cNvSpPr/>
          <p:nvPr/>
        </p:nvSpPr>
        <p:spPr>
          <a:xfrm flipH="1">
            <a:off x="5930595" y="6162506"/>
            <a:ext cx="1075559" cy="16978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49" name="Rectangle 148"/>
          <p:cNvSpPr/>
          <p:nvPr/>
        </p:nvSpPr>
        <p:spPr>
          <a:xfrm flipH="1">
            <a:off x="5928282" y="5946439"/>
            <a:ext cx="1075559" cy="16978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0" name="Rectangle 149"/>
          <p:cNvSpPr/>
          <p:nvPr/>
        </p:nvSpPr>
        <p:spPr>
          <a:xfrm flipH="1">
            <a:off x="5926859" y="5730458"/>
            <a:ext cx="1075559" cy="1697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E10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1" name="Rectangle 150"/>
          <p:cNvSpPr/>
          <p:nvPr/>
        </p:nvSpPr>
        <p:spPr>
          <a:xfrm flipH="1">
            <a:off x="5928283" y="5510686"/>
            <a:ext cx="1075559" cy="16978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2" name="Rectangle 151"/>
          <p:cNvSpPr/>
          <p:nvPr/>
        </p:nvSpPr>
        <p:spPr>
          <a:xfrm flipH="1">
            <a:off x="5928285" y="5288905"/>
            <a:ext cx="1075559" cy="16978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.4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3" name="Rectangle 152"/>
          <p:cNvSpPr/>
          <p:nvPr/>
        </p:nvSpPr>
        <p:spPr>
          <a:xfrm flipH="1">
            <a:off x="5930596" y="5069027"/>
            <a:ext cx="1074082" cy="16978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.8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4" name="Rectangle 153"/>
          <p:cNvSpPr/>
          <p:nvPr/>
        </p:nvSpPr>
        <p:spPr>
          <a:xfrm flipH="1">
            <a:off x="7008137" y="6162506"/>
            <a:ext cx="1077145" cy="16978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5" name="Rectangle 154"/>
          <p:cNvSpPr/>
          <p:nvPr/>
        </p:nvSpPr>
        <p:spPr>
          <a:xfrm flipH="1">
            <a:off x="7005824" y="5946439"/>
            <a:ext cx="1077145" cy="16978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6" name="Rectangle 155"/>
          <p:cNvSpPr/>
          <p:nvPr/>
        </p:nvSpPr>
        <p:spPr>
          <a:xfrm flipH="1">
            <a:off x="7004401" y="5730458"/>
            <a:ext cx="1077145" cy="1697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E10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7" name="Rectangle 156"/>
          <p:cNvSpPr/>
          <p:nvPr/>
        </p:nvSpPr>
        <p:spPr>
          <a:xfrm flipH="1">
            <a:off x="7005825" y="5510686"/>
            <a:ext cx="1077145" cy="16978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8" name="Rectangle 157"/>
          <p:cNvSpPr/>
          <p:nvPr/>
        </p:nvSpPr>
        <p:spPr>
          <a:xfrm flipH="1">
            <a:off x="7005827" y="5288905"/>
            <a:ext cx="1077145" cy="16978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.4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9" name="Rectangle 158"/>
          <p:cNvSpPr/>
          <p:nvPr/>
        </p:nvSpPr>
        <p:spPr>
          <a:xfrm flipH="1">
            <a:off x="7008138" y="5069027"/>
            <a:ext cx="1075666" cy="16978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.8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2999327" y="2422351"/>
            <a:ext cx="319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>
                <a:solidFill>
                  <a:srgbClr val="000000"/>
                </a:solidFill>
              </a:rPr>
              <a:t>…</a:t>
            </a:r>
            <a:endParaRPr lang="en-US" sz="1200" b="1" dirty="0">
              <a:solidFill>
                <a:srgbClr val="000000"/>
              </a:solidFill>
            </a:endParaRPr>
          </a:p>
        </p:txBody>
      </p:sp>
      <p:cxnSp>
        <p:nvCxnSpPr>
          <p:cNvPr id="161" name="Straight Arrow Connector 160"/>
          <p:cNvCxnSpPr/>
          <p:nvPr/>
        </p:nvCxnSpPr>
        <p:spPr>
          <a:xfrm>
            <a:off x="4211959" y="5680470"/>
            <a:ext cx="1512169" cy="0"/>
          </a:xfrm>
          <a:prstGeom prst="straightConnector1">
            <a:avLst/>
          </a:prstGeom>
          <a:ln w="47625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4211958" y="2926407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 smtClean="0">
                <a:solidFill>
                  <a:srgbClr val="000000"/>
                </a:solidFill>
              </a:rPr>
              <a:t>Normalized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62490" name="TextBox 62489"/>
          <p:cNvSpPr txBox="1"/>
          <p:nvPr/>
        </p:nvSpPr>
        <p:spPr>
          <a:xfrm>
            <a:off x="3097180" y="4635061"/>
            <a:ext cx="1640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>
                <a:solidFill>
                  <a:srgbClr val="000000"/>
                </a:solidFill>
              </a:rPr>
              <a:t>Preaggregation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5669679" y="3945897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solidFill>
                  <a:srgbClr val="000000"/>
                </a:solidFill>
              </a:rPr>
              <a:t>Possibility</a:t>
            </a:r>
            <a:r>
              <a:rPr lang="fr-FR" sz="1600" b="1" dirty="0" smtClean="0">
                <a:solidFill>
                  <a:srgbClr val="000000"/>
                </a:solidFill>
              </a:rPr>
              <a:t> to </a:t>
            </a:r>
            <a:r>
              <a:rPr lang="fr-FR" sz="1600" b="1" dirty="0" err="1" smtClean="0">
                <a:solidFill>
                  <a:srgbClr val="000000"/>
                </a:solidFill>
              </a:rPr>
              <a:t>define</a:t>
            </a:r>
            <a:r>
              <a:rPr lang="fr-FR" sz="1600" b="1" dirty="0" smtClean="0">
                <a:solidFill>
                  <a:srgbClr val="000000"/>
                </a:solidFill>
              </a:rPr>
              <a:t> coefficients </a:t>
            </a:r>
            <a:r>
              <a:rPr lang="fr-FR" sz="1600" b="1" dirty="0" err="1" smtClean="0">
                <a:solidFill>
                  <a:srgbClr val="000000"/>
                </a:solidFill>
              </a:rPr>
              <a:t>according</a:t>
            </a:r>
            <a:r>
              <a:rPr lang="fr-FR" sz="1600" b="1" dirty="0" smtClean="0">
                <a:solidFill>
                  <a:srgbClr val="000000"/>
                </a:solidFill>
              </a:rPr>
              <a:t> to the </a:t>
            </a:r>
            <a:r>
              <a:rPr lang="fr-FR" sz="1600" b="1" dirty="0" err="1" smtClean="0">
                <a:solidFill>
                  <a:srgbClr val="000000"/>
                </a:solidFill>
              </a:rPr>
              <a:t>metrics</a:t>
            </a:r>
            <a:r>
              <a:rPr lang="fr-FR" sz="1600" b="1" dirty="0" smtClean="0">
                <a:solidFill>
                  <a:srgbClr val="000000"/>
                </a:solidFill>
              </a:rPr>
              <a:t> importance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62491" name="TextBox 62490"/>
          <p:cNvSpPr txBox="1"/>
          <p:nvPr/>
        </p:nvSpPr>
        <p:spPr>
          <a:xfrm>
            <a:off x="8460432" y="4973615"/>
            <a:ext cx="18473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169" name="Rectangle 168"/>
          <p:cNvSpPr/>
          <p:nvPr/>
        </p:nvSpPr>
        <p:spPr>
          <a:xfrm flipH="1">
            <a:off x="8244407" y="6162505"/>
            <a:ext cx="539312" cy="16978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X1</a:t>
            </a:r>
            <a:endParaRPr kumimoji="0" lang="en-US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70" name="Rectangle 169"/>
          <p:cNvSpPr/>
          <p:nvPr/>
        </p:nvSpPr>
        <p:spPr>
          <a:xfrm flipH="1">
            <a:off x="8242094" y="5946438"/>
            <a:ext cx="539312" cy="16978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noProof="0" dirty="0" smtClean="0">
                <a:solidFill>
                  <a:srgbClr val="000000"/>
                </a:solidFill>
                <a:latin typeface="Aller" panose="02000503030000020004" pitchFamily="2" charset="0"/>
              </a:rPr>
              <a:t>X1</a:t>
            </a:r>
            <a:endParaRPr kumimoji="0" lang="en-US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71" name="Rectangle 170"/>
          <p:cNvSpPr/>
          <p:nvPr/>
        </p:nvSpPr>
        <p:spPr>
          <a:xfrm flipH="1">
            <a:off x="8240671" y="5730457"/>
            <a:ext cx="539312" cy="16978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X1</a:t>
            </a:r>
            <a:endParaRPr kumimoji="0" lang="en-US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72" name="Rectangle 171"/>
          <p:cNvSpPr/>
          <p:nvPr/>
        </p:nvSpPr>
        <p:spPr>
          <a:xfrm flipH="1">
            <a:off x="8242095" y="5510685"/>
            <a:ext cx="539312" cy="16978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X1</a:t>
            </a:r>
            <a:endParaRPr kumimoji="0" lang="en-US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73" name="Rectangle 172"/>
          <p:cNvSpPr/>
          <p:nvPr/>
        </p:nvSpPr>
        <p:spPr>
          <a:xfrm flipH="1">
            <a:off x="8242097" y="5288904"/>
            <a:ext cx="539312" cy="16978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X1</a:t>
            </a:r>
            <a:endParaRPr kumimoji="0" lang="en-US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74" name="Rectangle 173"/>
          <p:cNvSpPr/>
          <p:nvPr/>
        </p:nvSpPr>
        <p:spPr>
          <a:xfrm flipH="1">
            <a:off x="8244408" y="5069026"/>
            <a:ext cx="538571" cy="16978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X10</a:t>
            </a:r>
            <a:endParaRPr kumimoji="0" lang="en-US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88301" y="3215199"/>
            <a:ext cx="1595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solidFill>
                  <a:srgbClr val="000000"/>
                </a:solidFill>
              </a:rPr>
              <a:t>Multicriteria</a:t>
            </a:r>
            <a:r>
              <a:rPr lang="fr-FR" sz="1600" b="1" dirty="0" smtClean="0">
                <a:solidFill>
                  <a:srgbClr val="000000"/>
                </a:solidFill>
              </a:rPr>
              <a:t> </a:t>
            </a:r>
            <a:r>
              <a:rPr lang="fr-FR" sz="1600" b="1" dirty="0" err="1" smtClean="0">
                <a:solidFill>
                  <a:srgbClr val="000000"/>
                </a:solidFill>
              </a:rPr>
              <a:t>microscopic</a:t>
            </a:r>
            <a:r>
              <a:rPr lang="fr-FR" sz="1600" b="1" dirty="0" smtClean="0">
                <a:solidFill>
                  <a:srgbClr val="000000"/>
                </a:solidFill>
              </a:rPr>
              <a:t> model</a:t>
            </a:r>
            <a:endParaRPr lang="en-US" sz="1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36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34" grpId="0" animBg="1"/>
      <p:bldP spid="77" grpId="0" animBg="1"/>
      <p:bldP spid="79" grpId="0" animBg="1"/>
      <p:bldP spid="80" grpId="0" animBg="1"/>
      <p:bldP spid="81" grpId="0" animBg="1"/>
      <p:bldP spid="83" grpId="0" animBg="1"/>
      <p:bldP spid="85" grpId="0" animBg="1"/>
      <p:bldP spid="86" grpId="0" animBg="1"/>
      <p:bldP spid="87" grpId="0" animBg="1"/>
      <p:bldP spid="89" grpId="0" animBg="1"/>
      <p:bldP spid="91" grpId="0" animBg="1"/>
      <p:bldP spid="92" grpId="0" animBg="1"/>
      <p:bldP spid="93" grpId="0" animBg="1"/>
      <p:bldP spid="95" grpId="0" animBg="1"/>
      <p:bldP spid="97" grpId="0" animBg="1"/>
      <p:bldP spid="98" grpId="0" animBg="1"/>
      <p:bldP spid="99" grpId="0" animBg="1"/>
      <p:bldP spid="112" grpId="0" animBg="1"/>
      <p:bldP spid="114" grpId="0" animBg="1"/>
      <p:bldP spid="115" grpId="0" animBg="1"/>
      <p:bldP spid="116" grpId="0" animBg="1"/>
      <p:bldP spid="130" grpId="0" animBg="1"/>
      <p:bldP spid="132" grpId="0" animBg="1"/>
      <p:bldP spid="133" grpId="0" animBg="1"/>
      <p:bldP spid="134" grpId="0" animBg="1"/>
      <p:bldP spid="149" grpId="0" animBg="1"/>
      <p:bldP spid="151" grpId="0" animBg="1"/>
      <p:bldP spid="152" grpId="0" animBg="1"/>
      <p:bldP spid="153" grpId="0" animBg="1"/>
      <p:bldP spid="155" grpId="0" animBg="1"/>
      <p:bldP spid="157" grpId="0" animBg="1"/>
      <p:bldP spid="158" grpId="0" animBg="1"/>
      <p:bldP spid="159" grpId="0" animBg="1"/>
      <p:bldP spid="170" grpId="0" animBg="1"/>
      <p:bldP spid="172" grpId="0" animBg="1"/>
      <p:bldP spid="173" grpId="0" animBg="1"/>
      <p:bldP spid="17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Generate</a:t>
            </a:r>
            <a:r>
              <a:rPr lang="fr-FR" dirty="0" smtClean="0"/>
              <a:t> a </a:t>
            </a:r>
            <a:r>
              <a:rPr lang="fr-FR" dirty="0" err="1" smtClean="0"/>
              <a:t>represention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19601" y="2057440"/>
            <a:ext cx="148481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107039" y="2055984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900082" y="2057440"/>
            <a:ext cx="1488641" cy="225688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187514" y="3077504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190379" y="2849143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190379" y="2623455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187514" y="2396311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979602" y="3077504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982467" y="2849143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982467" y="2623455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979602" y="2396311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979602" y="2169556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784043" y="3076048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777817" y="2847687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777817" y="2621999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567995" y="3076048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a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570860" y="2847687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</a:t>
            </a: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b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7570860" y="2621999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567995" y="2394855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361038" y="3076048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363903" y="2847687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8363903" y="2621999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8361038" y="2394855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8359872" y="2167711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7571815" y="2169556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779" y="1661043"/>
            <a:ext cx="244800" cy="2448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348" y="1661043"/>
            <a:ext cx="244800" cy="2448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693" y="1661043"/>
            <a:ext cx="244800" cy="2448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43" y="1661043"/>
            <a:ext cx="244800" cy="2448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255" y="1661043"/>
            <a:ext cx="244800" cy="244800"/>
          </a:xfrm>
          <a:prstGeom prst="rect">
            <a:avLst/>
          </a:prstGeom>
        </p:spPr>
      </p:pic>
      <p:cxnSp>
        <p:nvCxnSpPr>
          <p:cNvPr id="113" name="Connecteur droit avec flèche 8"/>
          <p:cNvCxnSpPr/>
          <p:nvPr/>
        </p:nvCxnSpPr>
        <p:spPr>
          <a:xfrm>
            <a:off x="2755365" y="3091711"/>
            <a:ext cx="1743948" cy="94598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8"/>
          <p:cNvCxnSpPr/>
          <p:nvPr/>
        </p:nvCxnSpPr>
        <p:spPr>
          <a:xfrm flipH="1">
            <a:off x="4550689" y="3821283"/>
            <a:ext cx="1290338" cy="216408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2584021" y="4318734"/>
            <a:ext cx="148481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171459" y="4317278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964502" y="4318734"/>
            <a:ext cx="1488641" cy="225688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4236" y="2437333"/>
            <a:ext cx="461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Phases </a:t>
            </a:r>
            <a:r>
              <a:rPr lang="fr-FR" dirty="0" err="1" smtClean="0"/>
              <a:t>get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performance </a:t>
            </a:r>
            <a:r>
              <a:rPr lang="fr-FR" dirty="0" err="1" smtClean="0"/>
              <a:t>metrics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926629" y="3451951"/>
            <a:ext cx="215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Aligned</a:t>
            </a:r>
            <a:r>
              <a:rPr lang="fr-FR" dirty="0" smtClean="0"/>
              <a:t> routines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962185" y="4613371"/>
            <a:ext cx="5185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Representations</a:t>
            </a:r>
            <a:r>
              <a:rPr lang="fr-FR" dirty="0" smtClean="0"/>
              <a:t> </a:t>
            </a:r>
            <a:r>
              <a:rPr lang="fr-FR" dirty="0" err="1" smtClean="0"/>
              <a:t>similar</a:t>
            </a:r>
            <a:r>
              <a:rPr lang="fr-FR" dirty="0" smtClean="0"/>
              <a:t> to the second </a:t>
            </a:r>
            <a:r>
              <a:rPr lang="fr-FR" dirty="0" err="1" smtClean="0"/>
              <a:t>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9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0" animBg="1"/>
      <p:bldP spid="70" grpId="0" animBg="1"/>
      <p:bldP spid="72" grpId="0" animBg="1"/>
      <p:bldP spid="73" grpId="0" animBg="1"/>
      <p:bldP spid="87" grpId="0" animBg="1"/>
      <p:bldP spid="92" grpId="0" animBg="1"/>
      <p:bldP spid="101" grpId="0" animBg="1"/>
      <p:bldP spid="103" grpId="0" animBg="1"/>
      <p:bldP spid="105" grpId="0" animBg="1"/>
      <p:bldP spid="106" grpId="0" animBg="1"/>
      <p:bldP spid="10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For further information please contact</a:t>
            </a:r>
          </a:p>
          <a:p>
            <a:r>
              <a:rPr lang="en-US" dirty="0"/>
              <a:t>d</a:t>
            </a:r>
            <a:r>
              <a:rPr lang="en-US" dirty="0" smtClean="0"/>
              <a:t>amien.dosimont</a:t>
            </a:r>
            <a:r>
              <a:rPr lang="en-US" dirty="0" smtClean="0"/>
              <a:t>@bsc.es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1088" y="6357938"/>
            <a:ext cx="442912" cy="412750"/>
          </a:xfrm>
        </p:spPr>
        <p:txBody>
          <a:bodyPr/>
          <a:lstStyle/>
          <a:p>
            <a:fld id="{4A490C5D-AEA8-4823-B9B3-806910A0ECF7}" type="slidenum">
              <a:rPr lang="es-ES" smtClean="0"/>
              <a:pPr/>
              <a:t>74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24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First </a:t>
            </a:r>
            <a:r>
              <a:rPr lang="fr-FR" dirty="0" err="1" smtClean="0">
                <a:latin typeface="Aller" panose="02000503030000020004" pitchFamily="2" charset="0"/>
              </a:rPr>
              <a:t>approach</a:t>
            </a:r>
            <a:r>
              <a:rPr lang="fr-FR" dirty="0" smtClean="0">
                <a:latin typeface="Aller" panose="02000503030000020004" pitchFamily="2" charset="0"/>
              </a:rPr>
              <a:t>: </a:t>
            </a:r>
            <a:r>
              <a:rPr lang="fr-FR" dirty="0" err="1" smtClean="0">
                <a:latin typeface="Aller" panose="02000503030000020004" pitchFamily="2" charset="0"/>
              </a:rPr>
              <a:t>find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automatically</a:t>
            </a:r>
            <a:r>
              <a:rPr lang="fr-FR" dirty="0" smtClean="0">
                <a:latin typeface="Aller" panose="02000503030000020004" pitchFamily="2" charset="0"/>
              </a:rPr>
              <a:t> the best </a:t>
            </a:r>
            <a:r>
              <a:rPr lang="fr-FR" dirty="0" err="1" smtClean="0">
                <a:latin typeface="Aller" panose="02000503030000020004" pitchFamily="2" charset="0"/>
              </a:rPr>
              <a:t>representation</a:t>
            </a:r>
            <a:r>
              <a:rPr lang="fr-FR" dirty="0" err="1">
                <a:latin typeface="Aller" panose="02000503030000020004" pitchFamily="2" charset="0"/>
              </a:rPr>
              <a:t>s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1088" y="6357938"/>
            <a:ext cx="442912" cy="412750"/>
          </a:xfrm>
        </p:spPr>
        <p:txBody>
          <a:bodyPr/>
          <a:lstStyle/>
          <a:p>
            <a:fld id="{4A490C5D-AEA8-4823-B9B3-806910A0ECF7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134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9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Recall</a:t>
            </a:r>
            <a:r>
              <a:rPr lang="fr-FR" dirty="0" smtClean="0">
                <a:latin typeface="Aller" panose="02000503030000020004" pitchFamily="2" charset="0"/>
              </a:rPr>
              <a:t>: </a:t>
            </a:r>
            <a:r>
              <a:rPr lang="fr-FR" dirty="0" err="1" smtClean="0">
                <a:latin typeface="Aller" panose="02000503030000020004" pitchFamily="2" charset="0"/>
              </a:rPr>
              <a:t>Current</a:t>
            </a:r>
            <a:r>
              <a:rPr lang="fr-FR" dirty="0" smtClean="0">
                <a:latin typeface="Aller" panose="02000503030000020004" pitchFamily="2" charset="0"/>
              </a:rPr>
              <a:t> technique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980728"/>
            <a:ext cx="8928992" cy="1872208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Depth</a:t>
            </a:r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 of a </a:t>
            </a:r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routine</a:t>
            </a:r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changes</a:t>
            </a:r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 in </a:t>
            </a:r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the</a:t>
            </a:r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call-stack</a:t>
            </a:r>
            <a:endParaRPr lang="es-ES" dirty="0">
              <a:solidFill>
                <a:srgbClr val="000000"/>
              </a:solidFill>
              <a:latin typeface="Aller" panose="02000503030000020004" pitchFamily="2" charset="0"/>
            </a:endParaRPr>
          </a:p>
          <a:p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Align</a:t>
            </a:r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call-stacks</a:t>
            </a:r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through</a:t>
            </a:r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an</a:t>
            </a:r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 MSA-</a:t>
            </a:r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inspired</a:t>
            </a:r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algorithm</a:t>
            </a:r>
            <a:endParaRPr lang="es-ES" dirty="0">
              <a:solidFill>
                <a:srgbClr val="000000"/>
              </a:solidFill>
              <a:latin typeface="Aller" panose="02000503030000020004" pitchFamily="2" charset="0"/>
            </a:endParaRPr>
          </a:p>
          <a:p>
            <a:pPr marL="0" indent="0">
              <a:buNone/>
            </a:pPr>
            <a:endParaRPr lang="es-ES" sz="2000" dirty="0">
              <a:latin typeface="Aller" panose="02000503030000020004" pitchFamily="2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483862" y="3436900"/>
            <a:ext cx="914401" cy="1367437"/>
            <a:chOff x="539551" y="2996952"/>
            <a:chExt cx="914401" cy="1367437"/>
          </a:xfrm>
          <a:solidFill>
            <a:sysClr val="window" lastClr="FFFFFF"/>
          </a:solidFill>
        </p:grpSpPr>
        <p:sp>
          <p:nvSpPr>
            <p:cNvPr id="50" name="Rectangle 49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39551" y="3907189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578451" y="3436900"/>
            <a:ext cx="914400" cy="1371600"/>
            <a:chOff x="539552" y="2996952"/>
            <a:chExt cx="914400" cy="1371600"/>
          </a:xfrm>
          <a:solidFill>
            <a:sysClr val="window" lastClr="FFFFFF"/>
          </a:solidFill>
        </p:grpSpPr>
        <p:sp>
          <p:nvSpPr>
            <p:cNvPr id="54" name="Rectangle 53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8064A2">
                <a:lumMod val="60000"/>
                <a:lumOff val="40000"/>
              </a:srgbClr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e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673039" y="3436900"/>
            <a:ext cx="914400" cy="1371600"/>
            <a:chOff x="539552" y="3454152"/>
            <a:chExt cx="914400" cy="1371600"/>
          </a:xfrm>
          <a:solidFill>
            <a:sysClr val="window" lastClr="FFFFFF"/>
          </a:solidFill>
        </p:grpSpPr>
        <p:sp>
          <p:nvSpPr>
            <p:cNvPr id="58" name="Rectangle 57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39552" y="4368552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767627" y="3432737"/>
            <a:ext cx="914400" cy="1371600"/>
            <a:chOff x="539552" y="2996952"/>
            <a:chExt cx="914400" cy="1371600"/>
          </a:xfrm>
          <a:solidFill>
            <a:sysClr val="window" lastClr="FFFFFF"/>
          </a:solidFill>
        </p:grpSpPr>
        <p:sp>
          <p:nvSpPr>
            <p:cNvPr id="62" name="Rectangle 61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25400" cap="flat" cmpd="sng" algn="ctr">
              <a:solidFill>
                <a:srgbClr val="4BACC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862216" y="3436899"/>
            <a:ext cx="914400" cy="1371600"/>
            <a:chOff x="539552" y="2996952"/>
            <a:chExt cx="914400" cy="1371600"/>
          </a:xfrm>
          <a:solidFill>
            <a:sysClr val="window" lastClr="FFFFFF"/>
          </a:solidFill>
        </p:grpSpPr>
        <p:sp>
          <p:nvSpPr>
            <p:cNvPr id="66" name="Rectangle 65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8064A2">
                <a:lumMod val="60000"/>
                <a:lumOff val="40000"/>
              </a:srgbClr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e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sp>
        <p:nvSpPr>
          <p:cNvPr id="69" name="Rectangle 68"/>
          <p:cNvSpPr/>
          <p:nvPr/>
        </p:nvSpPr>
        <p:spPr>
          <a:xfrm>
            <a:off x="3578448" y="4351300"/>
            <a:ext cx="914400" cy="457200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24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24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2483863" y="4813742"/>
            <a:ext cx="2008988" cy="457200"/>
            <a:chOff x="2483863" y="5543632"/>
            <a:chExt cx="2008988" cy="457200"/>
          </a:xfrm>
        </p:grpSpPr>
        <p:sp>
          <p:nvSpPr>
            <p:cNvPr id="71" name="Rectangle 70"/>
            <p:cNvSpPr/>
            <p:nvPr/>
          </p:nvSpPr>
          <p:spPr>
            <a:xfrm>
              <a:off x="3578451" y="5543632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83863" y="5543632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767200" y="4346091"/>
            <a:ext cx="914400" cy="914400"/>
            <a:chOff x="4825439" y="4809653"/>
            <a:chExt cx="914400" cy="914400"/>
          </a:xfrm>
        </p:grpSpPr>
        <p:sp>
          <p:nvSpPr>
            <p:cNvPr id="74" name="Rectangle 73"/>
            <p:cNvSpPr/>
            <p:nvPr/>
          </p:nvSpPr>
          <p:spPr>
            <a:xfrm>
              <a:off x="4825439" y="4809653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</a:t>
              </a: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825439" y="5266853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862216" y="4346091"/>
            <a:ext cx="914400" cy="914400"/>
            <a:chOff x="4825439" y="4809653"/>
            <a:chExt cx="914400" cy="914400"/>
          </a:xfrm>
        </p:grpSpPr>
        <p:sp>
          <p:nvSpPr>
            <p:cNvPr id="77" name="Rectangle 76"/>
            <p:cNvSpPr/>
            <p:nvPr/>
          </p:nvSpPr>
          <p:spPr>
            <a:xfrm>
              <a:off x="4825439" y="4809653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</a:t>
              </a: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825439" y="5266853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94825" y="3479244"/>
            <a:ext cx="1581191" cy="1287895"/>
            <a:chOff x="794825" y="4209134"/>
            <a:chExt cx="1581191" cy="1287895"/>
          </a:xfrm>
        </p:grpSpPr>
        <p:cxnSp>
          <p:nvCxnSpPr>
            <p:cNvPr id="80" name="Straight Arrow Connector 79"/>
            <p:cNvCxnSpPr/>
            <p:nvPr/>
          </p:nvCxnSpPr>
          <p:spPr bwMode="auto">
            <a:xfrm>
              <a:off x="1799952" y="4397963"/>
              <a:ext cx="576064" cy="1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Straight Arrow Connector 80"/>
            <p:cNvCxnSpPr/>
            <p:nvPr/>
          </p:nvCxnSpPr>
          <p:spPr bwMode="auto">
            <a:xfrm>
              <a:off x="1799952" y="5308198"/>
              <a:ext cx="576064" cy="1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Straight Arrow Connector 81"/>
            <p:cNvCxnSpPr/>
            <p:nvPr/>
          </p:nvCxnSpPr>
          <p:spPr bwMode="auto">
            <a:xfrm>
              <a:off x="1799952" y="4850999"/>
              <a:ext cx="576064" cy="1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" name="TextBox 82"/>
            <p:cNvSpPr txBox="1"/>
            <p:nvPr/>
          </p:nvSpPr>
          <p:spPr>
            <a:xfrm>
              <a:off x="1000939" y="4209134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Top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  <a:cs typeface="Arial" pitchFamily="34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94825" y="467049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Depth</a:t>
              </a:r>
              <a:r>
                <a:rPr kumimoji="0" lang="es-ES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 1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  <a:cs typeface="Arial" pitchFamily="34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94826" y="512769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Depth</a:t>
              </a:r>
              <a:r>
                <a:rPr kumimoji="0" lang="es-ES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 2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  <a:cs typeface="Arial" pitchFamily="34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818663" y="2545891"/>
            <a:ext cx="4623153" cy="244800"/>
            <a:chOff x="2818663" y="6739379"/>
            <a:chExt cx="4623153" cy="244800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8663" y="6739379"/>
              <a:ext cx="244800" cy="244800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251" y="6739379"/>
              <a:ext cx="244800" cy="244800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39" y="6739379"/>
              <a:ext cx="244800" cy="244800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427" y="6739379"/>
              <a:ext cx="244800" cy="244800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016" y="6739379"/>
              <a:ext cx="244800" cy="244800"/>
            </a:xfrm>
            <a:prstGeom prst="rect">
              <a:avLst/>
            </a:prstGeom>
          </p:spPr>
        </p:pic>
      </p:grpSp>
      <p:sp>
        <p:nvSpPr>
          <p:cNvPr id="92" name="TextBox 91"/>
          <p:cNvSpPr txBox="1"/>
          <p:nvPr/>
        </p:nvSpPr>
        <p:spPr>
          <a:xfrm>
            <a:off x="6467341" y="6381328"/>
            <a:ext cx="238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[</a:t>
            </a:r>
            <a:r>
              <a:rPr lang="fr-FR" dirty="0" err="1" smtClean="0">
                <a:latin typeface="Aller" panose="02000503030000020004" pitchFamily="2" charset="0"/>
              </a:rPr>
              <a:t>Servat’s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Ph.D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thesis</a:t>
            </a:r>
            <a:r>
              <a:rPr lang="fr-FR" dirty="0" smtClean="0">
                <a:latin typeface="Aller" panose="02000503030000020004" pitchFamily="2" charset="0"/>
              </a:rPr>
              <a:t>]</a:t>
            </a:r>
            <a:endParaRPr lang="es-ES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27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6063E-6 -2.38085E-6 L -4.96063E-6 -0.0594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205E-6 -2.38085E-6 L 3.62205E-6 0.0600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0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961E-7 -2.52572E-6 L -3.14961E-7 -0.06004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0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3228E-6 -2.38085E-6 L -1.73228E-6 -0.0608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4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theme/theme1.xml><?xml version="1.0" encoding="utf-8"?>
<a:theme xmlns:a="http://schemas.openxmlformats.org/drawingml/2006/main" name="PLANTILLA PRESENTACIONES BSC-CNS-06032012-v2">
  <a:themeElements>
    <a:clrScheme name="BSC-CNS">
      <a:dk1>
        <a:srgbClr val="0058A9"/>
      </a:dk1>
      <a:lt1>
        <a:sysClr val="window" lastClr="FFFFFF"/>
      </a:lt1>
      <a:dk2>
        <a:srgbClr val="5D91D1"/>
      </a:dk2>
      <a:lt2>
        <a:srgbClr val="DBE7F5"/>
      </a:lt2>
      <a:accent1>
        <a:srgbClr val="B4CCEA"/>
      </a:accent1>
      <a:accent2>
        <a:srgbClr val="87AEDD"/>
      </a:accent2>
      <a:accent3>
        <a:srgbClr val="5D91D1"/>
      </a:accent3>
      <a:accent4>
        <a:srgbClr val="326BB0"/>
      </a:accent4>
      <a:accent5>
        <a:srgbClr val="295993"/>
      </a:accent5>
      <a:accent6>
        <a:srgbClr val="004990"/>
      </a:accent6>
      <a:hlink>
        <a:srgbClr val="002E5C"/>
      </a:hlink>
      <a:folHlink>
        <a:srgbClr val="214775"/>
      </a:folHlink>
    </a:clrScheme>
    <a:fontScheme name="Custom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24957</TotalTime>
  <Words>3082</Words>
  <Application>Microsoft Office PowerPoint</Application>
  <PresentationFormat>On-screen Show (4:3)</PresentationFormat>
  <Paragraphs>1091</Paragraphs>
  <Slides>74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Arial</vt:lpstr>
      <vt:lpstr>Aller</vt:lpstr>
      <vt:lpstr>Cambria Math</vt:lpstr>
      <vt:lpstr>Calibri</vt:lpstr>
      <vt:lpstr>PLANTILLA PRESENTACIONES BSC-CNS-06032012-v2</vt:lpstr>
      <vt:lpstr>Acrobat Document</vt:lpstr>
      <vt:lpstr>Adobe Acrobat Document</vt:lpstr>
      <vt:lpstr>Visio</vt:lpstr>
      <vt:lpstr>IMPROVING THE PERFORMANCE TOOLS</vt:lpstr>
      <vt:lpstr>Work on Folding</vt:lpstr>
      <vt:lpstr>Initial Objective</vt:lpstr>
      <vt:lpstr>Summary of the current processing flow</vt:lpstr>
      <vt:lpstr>Improving RRI: first approach</vt:lpstr>
      <vt:lpstr>Improving RRI: second approach</vt:lpstr>
      <vt:lpstr>Improving RRI: third approach</vt:lpstr>
      <vt:lpstr>First approach: find automatically the best representations</vt:lpstr>
      <vt:lpstr>Recall: Current technique</vt:lpstr>
      <vt:lpstr>Current technique (2)</vt:lpstr>
      <vt:lpstr>How to generate a good representation ?</vt:lpstr>
      <vt:lpstr>Example of the influence of the parameters</vt:lpstr>
      <vt:lpstr>Example of the influence of the parameters</vt:lpstr>
      <vt:lpstr>Let’s observe the influence of the parameters</vt:lpstr>
      <vt:lpstr>Nemo 128: Difference vs CS (Cluster 1)</vt:lpstr>
      <vt:lpstr>Nemo 128: Difference vs CS (zoom on  FMD &lt; 10)</vt:lpstr>
      <vt:lpstr>Nemo 128: Difference vs FMD  </vt:lpstr>
      <vt:lpstr>Bubble plot: Difference vs CS vs FMD (log10/log10)</vt:lpstr>
      <vt:lpstr>Bubble plot: Difference vs CS vs FMD (log10/log10)</vt:lpstr>
      <vt:lpstr>Bubble plot: Difference vs CS vs FMD (log10/log10)</vt:lpstr>
      <vt:lpstr>Let’s observe the influence of the parameters (2)</vt:lpstr>
      <vt:lpstr>Nemo 128: Complexity VS CS </vt:lpstr>
      <vt:lpstr>Bubble plot: Complexity vs CS vs FMD</vt:lpstr>
      <vt:lpstr>Bubble plot: Complexity vs CS vs FMD</vt:lpstr>
      <vt:lpstr>Bubble plot: Complexity vs CS vs FMD</vt:lpstr>
      <vt:lpstr>Comparison between Difference and Complexity</vt:lpstr>
      <vt:lpstr>Score VS CS VS FMD</vt:lpstr>
      <vt:lpstr>Score VS CS VS FMD</vt:lpstr>
      <vt:lpstr>Find the best representations</vt:lpstr>
      <vt:lpstr>Find the best representations</vt:lpstr>
      <vt:lpstr>Nemo 128 Cluster 1: behavior of the measures</vt:lpstr>
      <vt:lpstr>BT B 16 Cluster 1: Difference</vt:lpstr>
      <vt:lpstr>BT B 16 Cluster 1: Complexity</vt:lpstr>
      <vt:lpstr>BT B 16 Cluster 1: Score (p=0.5)</vt:lpstr>
      <vt:lpstr>BT B 16 Cluster 1</vt:lpstr>
      <vt:lpstr>BT B 16 Cluster 1</vt:lpstr>
      <vt:lpstr>BT B 16 Cluster 1: Difference vs Complexity</vt:lpstr>
      <vt:lpstr>First approach: Evaluation</vt:lpstr>
      <vt:lpstr>Unexpected behaviors detected</vt:lpstr>
      <vt:lpstr>Unexpected behaviors detected</vt:lpstr>
      <vt:lpstr>Unexpected behaviors detected</vt:lpstr>
      <vt:lpstr>Unexpected behaviors detected</vt:lpstr>
      <vt:lpstr>Insight provided by these experiments</vt:lpstr>
      <vt:lpstr>Main drawbacks</vt:lpstr>
      <vt:lpstr>Second approach: Aggregation based on information theory</vt:lpstr>
      <vt:lpstr>Recall: Dosimont’s thesis</vt:lpstr>
      <vt:lpstr>Complexity reduction</vt:lpstr>
      <vt:lpstr>Information loss</vt:lpstr>
      <vt:lpstr>Parametrized Information Criterion</vt:lpstr>
      <vt:lpstr>Temporal analysis</vt:lpstr>
      <vt:lpstr>Discretization</vt:lpstr>
      <vt:lpstr>Task s1 – purple function J5</vt:lpstr>
      <vt:lpstr>Task s1 – red function J3</vt:lpstr>
      <vt:lpstr>Task s1 – blue function J1</vt:lpstr>
      <vt:lpstr>Task s2</vt:lpstr>
      <vt:lpstr>Whole microscopic model</vt:lpstr>
      <vt:lpstr>Visualize the trace abstraction</vt:lpstr>
      <vt:lpstr>Proposal</vt:lpstr>
      <vt:lpstr>Step 1: MSA Alignment</vt:lpstr>
      <vt:lpstr>Step 2: filling the microscopic model</vt:lpstr>
      <vt:lpstr>Step 3: apply the aggregation</vt:lpstr>
      <vt:lpstr>Step 3: apply the aggregation</vt:lpstr>
      <vt:lpstr>Step 4: generate a represention</vt:lpstr>
      <vt:lpstr>Step 4: generate a represention</vt:lpstr>
      <vt:lpstr>Pixel and entity budget management</vt:lpstr>
      <vt:lpstr>Pixel and entity budget management</vt:lpstr>
      <vt:lpstr>Preaggregation</vt:lpstr>
      <vt:lpstr>Bring more insight to the user</vt:lpstr>
      <vt:lpstr>Bring more insight to the user</vt:lpstr>
      <vt:lpstr>Third approach: Distinguish phases from the performance metrics</vt:lpstr>
      <vt:lpstr>Proposal</vt:lpstr>
      <vt:lpstr>Microscopic model building</vt:lpstr>
      <vt:lpstr>Generate a represention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Damien Dosimont</dc:creator>
  <cp:lastModifiedBy>bscuser</cp:lastModifiedBy>
  <cp:revision>218</cp:revision>
  <dcterms:created xsi:type="dcterms:W3CDTF">2012-03-23T09:24:25Z</dcterms:created>
  <dcterms:modified xsi:type="dcterms:W3CDTF">2016-01-29T11:56:53Z</dcterms:modified>
</cp:coreProperties>
</file>